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60" r:id="rId3"/>
    <p:sldId id="302" r:id="rId4"/>
    <p:sldId id="303" r:id="rId5"/>
    <p:sldId id="261" r:id="rId6"/>
    <p:sldId id="281" r:id="rId7"/>
    <p:sldId id="262" r:id="rId8"/>
    <p:sldId id="263" r:id="rId9"/>
    <p:sldId id="264" r:id="rId10"/>
    <p:sldId id="266" r:id="rId11"/>
    <p:sldId id="267" r:id="rId12"/>
    <p:sldId id="268" r:id="rId13"/>
    <p:sldId id="299" r:id="rId14"/>
    <p:sldId id="300" r:id="rId15"/>
    <p:sldId id="301" r:id="rId16"/>
    <p:sldId id="289" r:id="rId17"/>
    <p:sldId id="290" r:id="rId18"/>
    <p:sldId id="304" r:id="rId19"/>
    <p:sldId id="282" r:id="rId20"/>
    <p:sldId id="284" r:id="rId21"/>
    <p:sldId id="285" r:id="rId22"/>
    <p:sldId id="286" r:id="rId23"/>
    <p:sldId id="288" r:id="rId24"/>
    <p:sldId id="292" r:id="rId25"/>
    <p:sldId id="293" r:id="rId26"/>
    <p:sldId id="294" r:id="rId27"/>
    <p:sldId id="295" r:id="rId28"/>
    <p:sldId id="296" r:id="rId29"/>
    <p:sldId id="297" r:id="rId30"/>
    <p:sldId id="298" r:id="rId31"/>
    <p:sldId id="291" r:id="rId32"/>
    <p:sldId id="269" r:id="rId33"/>
    <p:sldId id="270" r:id="rId34"/>
    <p:sldId id="271" r:id="rId35"/>
    <p:sldId id="272" r:id="rId36"/>
    <p:sldId id="273" r:id="rId37"/>
    <p:sldId id="274" r:id="rId38"/>
    <p:sldId id="275" r:id="rId39"/>
    <p:sldId id="276" r:id="rId40"/>
    <p:sldId id="277" r:id="rId41"/>
    <p:sldId id="278" r:id="rId42"/>
    <p:sldId id="27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581150-BF30-4133-BD0B-F568A05CBABA}" type="datetimeFigureOut">
              <a:rPr lang="en-IN" smtClean="0"/>
              <a:pPr/>
              <a:t>05-07-2017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0A8E42-5750-4324-90A6-0718A0769C9F}" type="slidenum">
              <a:rPr lang="en-IN" smtClean="0"/>
              <a:pPr/>
              <a:t>‹#›</a:t>
            </a:fld>
            <a:endParaRPr lang="en-IN"/>
          </a:p>
        </p:txBody>
      </p:sp>
    </p:spTree>
    <p:extLst>
      <p:ext uri="{BB962C8B-B14F-4D97-AF65-F5344CB8AC3E}">
        <p14:creationId xmlns:p14="http://schemas.microsoft.com/office/powerpoint/2010/main" val="2251231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685801" y="4343401"/>
            <a:ext cx="5486400" cy="4114800"/>
          </a:xfrm>
          <a:prstGeom prst="rect">
            <a:avLst/>
          </a:prstGeom>
        </p:spPr>
        <p:txBody>
          <a:bodyPr>
            <a:normAutofit/>
          </a:bodyPr>
          <a:lstStyle/>
          <a:p>
            <a:endParaRPr/>
          </a:p>
        </p:txBody>
      </p:sp>
    </p:spTree>
    <p:extLst>
      <p:ext uri="{BB962C8B-B14F-4D97-AF65-F5344CB8AC3E}">
        <p14:creationId xmlns:p14="http://schemas.microsoft.com/office/powerpoint/2010/main" val="3865357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C7AF16-DDE4-4065-9C43-DC555CF5D11B}"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C7AF16-DDE4-4065-9C43-DC555CF5D11B}"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7D9C2F1-20D7-490E-8EED-117597780F91}" type="datetimeFigureOut">
              <a:rPr lang="en-IN" smtClean="0"/>
              <a:pPr/>
              <a:t>05-07-2017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B9214E-91A3-4044-9FF0-5FB638C900C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D9C2F1-20D7-490E-8EED-117597780F91}" type="datetimeFigureOut">
              <a:rPr lang="en-IN" smtClean="0"/>
              <a:pPr/>
              <a:t>05-07-2017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B9214E-91A3-4044-9FF0-5FB638C900C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D9C2F1-20D7-490E-8EED-117597780F91}" type="datetimeFigureOut">
              <a:rPr lang="en-IN" smtClean="0"/>
              <a:pPr/>
              <a:t>05-07-2017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B9214E-91A3-4044-9FF0-5FB638C900C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D9C2F1-20D7-490E-8EED-117597780F91}" type="datetimeFigureOut">
              <a:rPr lang="en-IN" smtClean="0"/>
              <a:pPr/>
              <a:t>05-07-2017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B9214E-91A3-4044-9FF0-5FB638C900C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9C2F1-20D7-490E-8EED-117597780F91}" type="datetimeFigureOut">
              <a:rPr lang="en-IN" smtClean="0"/>
              <a:pPr/>
              <a:t>05-07-2017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B9214E-91A3-4044-9FF0-5FB638C900C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7D9C2F1-20D7-490E-8EED-117597780F91}" type="datetimeFigureOut">
              <a:rPr lang="en-IN" smtClean="0"/>
              <a:pPr/>
              <a:t>05-07-2017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B9214E-91A3-4044-9FF0-5FB638C900C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7D9C2F1-20D7-490E-8EED-117597780F91}" type="datetimeFigureOut">
              <a:rPr lang="en-IN" smtClean="0"/>
              <a:pPr/>
              <a:t>05-07-2017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BB9214E-91A3-4044-9FF0-5FB638C900C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7D9C2F1-20D7-490E-8EED-117597780F91}" type="datetimeFigureOut">
              <a:rPr lang="en-IN" smtClean="0"/>
              <a:pPr/>
              <a:t>05-07-2017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BB9214E-91A3-4044-9FF0-5FB638C900C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9C2F1-20D7-490E-8EED-117597780F91}" type="datetimeFigureOut">
              <a:rPr lang="en-IN" smtClean="0"/>
              <a:pPr/>
              <a:t>05-07-2017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BB9214E-91A3-4044-9FF0-5FB638C900C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9C2F1-20D7-490E-8EED-117597780F91}" type="datetimeFigureOut">
              <a:rPr lang="en-IN" smtClean="0"/>
              <a:pPr/>
              <a:t>05-07-2017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B9214E-91A3-4044-9FF0-5FB638C900C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9C2F1-20D7-490E-8EED-117597780F91}" type="datetimeFigureOut">
              <a:rPr lang="en-IN" smtClean="0"/>
              <a:pPr/>
              <a:t>05-07-2017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B9214E-91A3-4044-9FF0-5FB638C900C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9C2F1-20D7-490E-8EED-117597780F91}" type="datetimeFigureOut">
              <a:rPr lang="en-IN" smtClean="0"/>
              <a:pPr/>
              <a:t>05-07-2017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9214E-91A3-4044-9FF0-5FB638C900C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533400"/>
            <a:ext cx="7391400" cy="6096000"/>
          </a:xfrm>
          <a:gradFill>
            <a:gsLst>
              <a:gs pos="0">
                <a:srgbClr val="CCCCFF"/>
              </a:gs>
              <a:gs pos="17999">
                <a:srgbClr val="99CCFF"/>
              </a:gs>
              <a:gs pos="36000">
                <a:srgbClr val="9966FF"/>
              </a:gs>
              <a:gs pos="61000">
                <a:srgbClr val="CC99FF"/>
              </a:gs>
              <a:gs pos="82001">
                <a:srgbClr val="99CCFF"/>
              </a:gs>
              <a:gs pos="100000">
                <a:srgbClr val="CCCCFF"/>
              </a:gs>
            </a:gsLst>
            <a:lin ang="5400000" scaled="0"/>
          </a:gradFill>
        </p:spPr>
        <p:txBody>
          <a:bodyPr>
            <a:normAutofit fontScale="70000" lnSpcReduction="20000"/>
          </a:bodyPr>
          <a:lstStyle/>
          <a:p>
            <a:endParaRPr lang="en-US" sz="4800" i="1" dirty="0" smtClean="0"/>
          </a:p>
          <a:p>
            <a:endParaRPr lang="en-US" sz="5200" b="1" i="1" dirty="0" smtClean="0">
              <a:solidFill>
                <a:srgbClr val="FF0000"/>
              </a:solidFill>
              <a:latin typeface="Bookman Old Style" pitchFamily="18" charset="0"/>
            </a:endParaRPr>
          </a:p>
          <a:p>
            <a:endParaRPr lang="en-US" sz="5200" b="1" i="1" dirty="0" smtClean="0">
              <a:solidFill>
                <a:srgbClr val="FF0000"/>
              </a:solidFill>
              <a:latin typeface="Bookman Old Style" pitchFamily="18" charset="0"/>
            </a:endParaRPr>
          </a:p>
          <a:p>
            <a:endParaRPr lang="en-US" sz="5200" b="1" i="1" dirty="0" smtClean="0">
              <a:solidFill>
                <a:schemeClr val="tx2">
                  <a:lumMod val="75000"/>
                </a:schemeClr>
              </a:solidFill>
              <a:latin typeface="Bookman Old Style" pitchFamily="18" charset="0"/>
            </a:endParaRPr>
          </a:p>
          <a:p>
            <a:endParaRPr lang="en-US" sz="5200" b="1" i="1" dirty="0">
              <a:solidFill>
                <a:schemeClr val="tx2">
                  <a:lumMod val="75000"/>
                </a:schemeClr>
              </a:solidFill>
              <a:latin typeface="Bookman Old Style" pitchFamily="18" charset="0"/>
            </a:endParaRPr>
          </a:p>
          <a:p>
            <a:r>
              <a:rPr lang="en-US" sz="5200" b="1" i="1" dirty="0" smtClean="0">
                <a:solidFill>
                  <a:schemeClr val="bg1"/>
                </a:solidFill>
                <a:latin typeface="Bookman Old Style" pitchFamily="18" charset="0"/>
              </a:rPr>
              <a:t>GOODS AND SERVICES TAX</a:t>
            </a:r>
          </a:p>
          <a:p>
            <a:r>
              <a:rPr lang="en-US" sz="5200" b="1" i="1" dirty="0" smtClean="0">
                <a:solidFill>
                  <a:schemeClr val="bg1"/>
                </a:solidFill>
                <a:latin typeface="Bookman Old Style" pitchFamily="18" charset="0"/>
              </a:rPr>
              <a:t>-An overview</a:t>
            </a:r>
          </a:p>
          <a:p>
            <a:endParaRPr lang="en-US" sz="2800" i="1" dirty="0" smtClean="0"/>
          </a:p>
          <a:p>
            <a:endParaRPr lang="en-US" sz="2800" i="1" dirty="0"/>
          </a:p>
          <a:p>
            <a:endParaRPr lang="en-US" sz="2800" i="1" dirty="0" smtClean="0"/>
          </a:p>
          <a:p>
            <a:endParaRPr lang="en-US" sz="2800" i="1" dirty="0"/>
          </a:p>
          <a:p>
            <a:endParaRPr lang="en-US" sz="2800" i="1" dirty="0" smtClean="0"/>
          </a:p>
          <a:p>
            <a:endParaRPr lang="en-US" sz="2800" i="1" dirty="0"/>
          </a:p>
          <a:p>
            <a:r>
              <a:rPr lang="en-US" sz="2800" i="1" dirty="0" smtClean="0"/>
              <a:t>			</a:t>
            </a:r>
            <a:endParaRPr lang="en-US" sz="2800" b="1" i="1" dirty="0">
              <a:solidFill>
                <a:srgbClr val="FF000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609600"/>
            <a:ext cx="4419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8966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2123" y="193695"/>
            <a:ext cx="8759753" cy="949305"/>
          </a:xfrm>
        </p:spPr>
        <p:txBody>
          <a:bodyPr>
            <a:normAutofit/>
          </a:bodyPr>
          <a:lstStyle/>
          <a:p>
            <a:pPr>
              <a:defRPr/>
            </a:pPr>
            <a:r>
              <a:rPr lang="en-IN" sz="3200" b="1" spc="-60" dirty="0" smtClean="0">
                <a:latin typeface="Bookman Old Style" pitchFamily="18" charset="0"/>
                <a:ea typeface="+mn-ea"/>
                <a:cs typeface="Calibri"/>
              </a:rPr>
              <a:t>Tax Payment</a:t>
            </a:r>
            <a:endParaRPr lang="en-IN" sz="3200" b="1" spc="-60" dirty="0">
              <a:latin typeface="Bookman Old Style" pitchFamily="18" charset="0"/>
              <a:ea typeface="+mn-ea"/>
              <a:cs typeface="Calibri"/>
            </a:endParaRPr>
          </a:p>
        </p:txBody>
      </p:sp>
      <p:sp>
        <p:nvSpPr>
          <p:cNvPr id="8" name="object 5"/>
          <p:cNvSpPr txBox="1"/>
          <p:nvPr/>
        </p:nvSpPr>
        <p:spPr>
          <a:xfrm>
            <a:off x="8794629" y="6583153"/>
            <a:ext cx="282575" cy="276999"/>
          </a:xfrm>
          <a:prstGeom prst="rect">
            <a:avLst/>
          </a:prstGeom>
        </p:spPr>
        <p:txBody>
          <a:bodyPr vert="horz" wrap="square" lIns="0" tIns="0" rIns="0" bIns="0" rtlCol="0">
            <a:spAutoFit/>
          </a:bodyPr>
          <a:lstStyle/>
          <a:p>
            <a:pPr marL="25400">
              <a:lnSpc>
                <a:spcPct val="100000"/>
              </a:lnSpc>
            </a:pPr>
            <a:r>
              <a:rPr lang="en-IN" spc="-10" dirty="0" smtClean="0">
                <a:solidFill>
                  <a:srgbClr val="FFFFFF"/>
                </a:solidFill>
                <a:latin typeface="Calibri"/>
                <a:cs typeface="Calibri"/>
              </a:rPr>
              <a:t>30</a:t>
            </a:r>
            <a:endParaRPr sz="1800" dirty="0">
              <a:latin typeface="Calibri"/>
              <a:cs typeface="Calibri"/>
            </a:endParaRPr>
          </a:p>
        </p:txBody>
      </p:sp>
      <p:sp>
        <p:nvSpPr>
          <p:cNvPr id="9" name="Rectangle 8"/>
          <p:cNvSpPr/>
          <p:nvPr/>
        </p:nvSpPr>
        <p:spPr>
          <a:xfrm>
            <a:off x="457200" y="1066800"/>
            <a:ext cx="8458200" cy="5539978"/>
          </a:xfrm>
          <a:prstGeom prst="rect">
            <a:avLst/>
          </a:prstGeom>
        </p:spPr>
        <p:txBody>
          <a:bodyPr wrap="square">
            <a:spAutoFit/>
          </a:bodyPr>
          <a:lstStyle/>
          <a:p>
            <a:pPr marL="1588" indent="-1588" algn="just">
              <a:buFont typeface="Wingdings" pitchFamily="2" charset="2"/>
              <a:buChar char="Ø"/>
            </a:pPr>
            <a:r>
              <a:rPr lang="en-IN" sz="3200" dirty="0" smtClean="0">
                <a:solidFill>
                  <a:srgbClr val="000000"/>
                </a:solidFill>
                <a:latin typeface="+mj-lt"/>
              </a:rPr>
              <a:t>GST is to be deposited on or before filing of monthly GST Return and payment can be deposited by any of the following mode : </a:t>
            </a:r>
          </a:p>
          <a:p>
            <a:pPr marL="1588" indent="-1588" algn="just"/>
            <a:endParaRPr lang="en-IN" sz="1000" dirty="0" smtClean="0">
              <a:solidFill>
                <a:srgbClr val="000000"/>
              </a:solidFill>
              <a:latin typeface="+mj-lt"/>
            </a:endParaRPr>
          </a:p>
          <a:p>
            <a:pPr marL="285750" indent="-285750" algn="just"/>
            <a:r>
              <a:rPr lang="en-IN" sz="3200" dirty="0" smtClean="0">
                <a:solidFill>
                  <a:srgbClr val="000000"/>
                </a:solidFill>
                <a:latin typeface="+mj-lt"/>
              </a:rPr>
              <a:t> </a:t>
            </a:r>
            <a:r>
              <a:rPr lang="en-IN" sz="3200" dirty="0" err="1" smtClean="0">
                <a:solidFill>
                  <a:srgbClr val="000000"/>
                </a:solidFill>
                <a:latin typeface="+mj-lt"/>
              </a:rPr>
              <a:t>i</a:t>
            </a:r>
            <a:r>
              <a:rPr lang="en-IN" sz="3200" dirty="0" smtClean="0">
                <a:solidFill>
                  <a:srgbClr val="000000"/>
                </a:solidFill>
                <a:latin typeface="+mj-lt"/>
              </a:rPr>
              <a:t>.  Internet Banking,</a:t>
            </a:r>
          </a:p>
          <a:p>
            <a:pPr marL="285750" indent="-285750" algn="just"/>
            <a:r>
              <a:rPr lang="en-IN" sz="3200" dirty="0" smtClean="0">
                <a:solidFill>
                  <a:srgbClr val="000000"/>
                </a:solidFill>
                <a:latin typeface="+mj-lt"/>
              </a:rPr>
              <a:t> ii. NEFT/RTGS, </a:t>
            </a:r>
          </a:p>
          <a:p>
            <a:pPr marL="285750" indent="-285750" algn="just"/>
            <a:r>
              <a:rPr lang="en-IN" sz="3200" dirty="0" smtClean="0">
                <a:solidFill>
                  <a:srgbClr val="000000"/>
                </a:solidFill>
                <a:latin typeface="+mj-lt"/>
              </a:rPr>
              <a:t>iii. Debit Card or Credit Card</a:t>
            </a:r>
          </a:p>
          <a:p>
            <a:pPr marL="285750" indent="-285750" algn="just"/>
            <a:r>
              <a:rPr lang="en-IN" sz="3200" dirty="0" smtClean="0">
                <a:solidFill>
                  <a:srgbClr val="000000"/>
                </a:solidFill>
                <a:latin typeface="+mj-lt"/>
              </a:rPr>
              <a:t>iv. Cash</a:t>
            </a:r>
            <a:r>
              <a:rPr lang="en-IN" sz="3200" dirty="0">
                <a:solidFill>
                  <a:srgbClr val="000000"/>
                </a:solidFill>
                <a:latin typeface="+mj-lt"/>
              </a:rPr>
              <a:t>, </a:t>
            </a:r>
            <a:r>
              <a:rPr lang="en-IN" sz="3200" dirty="0" smtClean="0"/>
              <a:t>Cheque </a:t>
            </a:r>
            <a:r>
              <a:rPr lang="en-IN" sz="3200" dirty="0"/>
              <a:t>or </a:t>
            </a:r>
            <a:r>
              <a:rPr lang="en-IN" sz="3200" dirty="0" smtClean="0"/>
              <a:t>Demand Draft </a:t>
            </a:r>
            <a:r>
              <a:rPr lang="en-IN" sz="3200" dirty="0">
                <a:solidFill>
                  <a:srgbClr val="000000"/>
                </a:solidFill>
                <a:latin typeface="+mj-lt"/>
              </a:rPr>
              <a:t>u</a:t>
            </a:r>
            <a:r>
              <a:rPr lang="en-IN" sz="3200" dirty="0" smtClean="0">
                <a:solidFill>
                  <a:srgbClr val="000000"/>
                </a:solidFill>
                <a:latin typeface="+mj-lt"/>
              </a:rPr>
              <a:t>p to </a:t>
            </a:r>
            <a:r>
              <a:rPr lang="en-IN" sz="3200" dirty="0" err="1" smtClean="0">
                <a:solidFill>
                  <a:srgbClr val="000000"/>
                </a:solidFill>
                <a:latin typeface="+mj-lt"/>
              </a:rPr>
              <a:t>Rs</a:t>
            </a:r>
            <a:r>
              <a:rPr lang="en-IN" sz="3200" dirty="0" smtClean="0">
                <a:solidFill>
                  <a:srgbClr val="000000"/>
                </a:solidFill>
                <a:latin typeface="+mj-lt"/>
              </a:rPr>
              <a:t> 10,000      </a:t>
            </a:r>
          </a:p>
          <a:p>
            <a:pPr marL="285750" indent="-285750" algn="just"/>
            <a:r>
              <a:rPr lang="en-IN" sz="3200" dirty="0">
                <a:solidFill>
                  <a:srgbClr val="000000"/>
                </a:solidFill>
                <a:latin typeface="+mj-lt"/>
              </a:rPr>
              <a:t> </a:t>
            </a:r>
            <a:r>
              <a:rPr lang="en-IN" sz="3200" dirty="0" smtClean="0">
                <a:solidFill>
                  <a:srgbClr val="000000"/>
                </a:solidFill>
                <a:latin typeface="+mj-lt"/>
              </a:rPr>
              <a:t>    only at authorised bank</a:t>
            </a:r>
          </a:p>
          <a:p>
            <a:pPr marL="285750" indent="-285750" algn="just">
              <a:buFont typeface="Wingdings" pitchFamily="2" charset="2"/>
              <a:buChar char="Ø"/>
            </a:pPr>
            <a:r>
              <a:rPr lang="en-US" sz="2400" dirty="0" smtClean="0">
                <a:latin typeface="Bookman Old Style" pitchFamily="18" charset="0"/>
                <a:ea typeface="Verdana" pitchFamily="34" charset="0"/>
                <a:cs typeface="Calibri" pitchFamily="34" charset="0"/>
              </a:rPr>
              <a:t>Every deposit made by a taxable person shall be credited to the electronic cash ledger of such person</a:t>
            </a:r>
            <a:r>
              <a:rPr lang="en-US" sz="3200" b="1" dirty="0" smtClean="0">
                <a:latin typeface="Bookman Old Style" pitchFamily="18" charset="0"/>
                <a:ea typeface="Verdana" pitchFamily="34" charset="0"/>
                <a:cs typeface="Calibri" pitchFamily="34" charset="0"/>
              </a:rPr>
              <a:t>.</a:t>
            </a:r>
          </a:p>
          <a:p>
            <a:pPr marL="285750" indent="-285750" algn="just"/>
            <a:r>
              <a:rPr lang="en-IN" sz="3200" u="sng" dirty="0" smtClean="0">
                <a:solidFill>
                  <a:srgbClr val="000000"/>
                </a:solidFill>
                <a:latin typeface="+mj-lt"/>
              </a:rPr>
              <a:t>Note:</a:t>
            </a:r>
            <a:r>
              <a:rPr lang="en-IN" sz="3200" dirty="0" smtClean="0">
                <a:solidFill>
                  <a:srgbClr val="000000"/>
                </a:solidFill>
                <a:latin typeface="+mj-lt"/>
              </a:rPr>
              <a:t> Return filed without Tax Payment is Invalid</a:t>
            </a:r>
          </a:p>
        </p:txBody>
      </p:sp>
    </p:spTree>
    <p:extLst>
      <p:ext uri="{BB962C8B-B14F-4D97-AF65-F5344CB8AC3E}">
        <p14:creationId xmlns:p14="http://schemas.microsoft.com/office/powerpoint/2010/main" val="2042512153"/>
      </p:ext>
    </p:extLst>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937477084"/>
              </p:ext>
            </p:extLst>
          </p:nvPr>
        </p:nvGraphicFramePr>
        <p:xfrm>
          <a:off x="381000" y="1320800"/>
          <a:ext cx="8399981" cy="484632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xmlns="" val="20000"/>
                    </a:ext>
                  </a:extLst>
                </a:gridCol>
                <a:gridCol w="914400">
                  <a:extLst>
                    <a:ext uri="{9D8B030D-6E8A-4147-A177-3AD203B41FA5}">
                      <a16:colId xmlns:a16="http://schemas.microsoft.com/office/drawing/2014/main" xmlns="" val="20001"/>
                    </a:ext>
                  </a:extLst>
                </a:gridCol>
                <a:gridCol w="2590800">
                  <a:extLst>
                    <a:ext uri="{9D8B030D-6E8A-4147-A177-3AD203B41FA5}">
                      <a16:colId xmlns:a16="http://schemas.microsoft.com/office/drawing/2014/main" xmlns="" val="20002"/>
                    </a:ext>
                  </a:extLst>
                </a:gridCol>
                <a:gridCol w="1958163">
                  <a:extLst>
                    <a:ext uri="{9D8B030D-6E8A-4147-A177-3AD203B41FA5}">
                      <a16:colId xmlns:a16="http://schemas.microsoft.com/office/drawing/2014/main" xmlns="" val="20003"/>
                    </a:ext>
                  </a:extLst>
                </a:gridCol>
                <a:gridCol w="2022218">
                  <a:extLst>
                    <a:ext uri="{9D8B030D-6E8A-4147-A177-3AD203B41FA5}">
                      <a16:colId xmlns:a16="http://schemas.microsoft.com/office/drawing/2014/main" xmlns="" val="20004"/>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IN" sz="2000" kern="1200" dirty="0" smtClean="0"/>
                        <a:t>S.</a:t>
                      </a:r>
                      <a:r>
                        <a:rPr kumimoji="0" lang="en-IN" sz="2000" kern="1200" baseline="0" dirty="0" smtClean="0"/>
                        <a:t> N</a:t>
                      </a:r>
                      <a:r>
                        <a:rPr kumimoji="0" lang="en-IN" sz="2000" kern="1200" dirty="0" smtClean="0"/>
                        <a:t>o.</a:t>
                      </a:r>
                      <a:endParaRPr lang="en-IN" sz="2000" dirty="0">
                        <a:latin typeface="Segoe UI" pitchFamily="34" charset="0"/>
                        <a:cs typeface="Segoe UI" pitchFamily="34" charset="0"/>
                      </a:endParaRPr>
                    </a:p>
                  </a:txBody>
                  <a:tcPr/>
                </a:tc>
                <a:tc>
                  <a:txBody>
                    <a:bodyPr/>
                    <a:lstStyle/>
                    <a:p>
                      <a:pPr algn="ctr"/>
                      <a:r>
                        <a:rPr kumimoji="0" lang="en-IN" sz="2000" kern="1200" dirty="0"/>
                        <a:t>Return </a:t>
                      </a:r>
                      <a:endParaRPr lang="en-IN" sz="2000" dirty="0">
                        <a:latin typeface="Segoe UI" pitchFamily="34" charset="0"/>
                        <a:cs typeface="Segoe U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dirty="0"/>
                        <a:t>Nature</a:t>
                      </a:r>
                      <a:endParaRPr lang="en-IN" sz="2000" dirty="0">
                        <a:latin typeface="Segoe UI" pitchFamily="34" charset="0"/>
                        <a:cs typeface="Segoe U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dirty="0"/>
                        <a:t>Periodicity </a:t>
                      </a:r>
                      <a:endParaRPr lang="en-IN" sz="2000" dirty="0">
                        <a:latin typeface="Segoe UI" pitchFamily="34" charset="0"/>
                        <a:cs typeface="Segoe U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dirty="0"/>
                        <a:t>Remarks</a:t>
                      </a:r>
                      <a:endParaRPr lang="en-IN" sz="2000" dirty="0">
                        <a:latin typeface="Segoe UI" pitchFamily="34" charset="0"/>
                        <a:cs typeface="Segoe UI" pitchFamily="34" charset="0"/>
                      </a:endParaRPr>
                    </a:p>
                  </a:txBody>
                  <a:tcPr/>
                </a:tc>
                <a:extLst>
                  <a:ext uri="{0D108BD9-81ED-4DB2-BD59-A6C34878D82A}">
                    <a16:rowId xmlns:a16="http://schemas.microsoft.com/office/drawing/2014/main" xmlns="" val="10000"/>
                  </a:ext>
                </a:extLst>
              </a:tr>
              <a:tr h="370840">
                <a:tc>
                  <a:txBody>
                    <a:bodyPr/>
                    <a:lstStyle/>
                    <a:p>
                      <a:pPr algn="ctr"/>
                      <a:r>
                        <a:rPr lang="en-US" sz="1600" dirty="0"/>
                        <a:t>1</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GSTR 1</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Details of outward supplies</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Monthly by 10th </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smtClean="0"/>
                        <a:t>Data upload by</a:t>
                      </a:r>
                      <a:r>
                        <a:rPr lang="en-IN" sz="1600" baseline="0" dirty="0" smtClean="0"/>
                        <a:t> supplier</a:t>
                      </a:r>
                      <a:endParaRPr lang="en-IN" sz="1600" dirty="0">
                        <a:solidFill>
                          <a:schemeClr val="tx1">
                            <a:lumMod val="65000"/>
                            <a:lumOff val="35000"/>
                          </a:schemeClr>
                        </a:solidFill>
                        <a:latin typeface="Segoe UI" pitchFamily="34" charset="0"/>
                        <a:cs typeface="Segoe UI" pitchFamily="34" charset="0"/>
                      </a:endParaRPr>
                    </a:p>
                  </a:txBody>
                  <a:tcPr anchor="ctr"/>
                </a:tc>
                <a:extLst>
                  <a:ext uri="{0D108BD9-81ED-4DB2-BD59-A6C34878D82A}">
                    <a16:rowId xmlns:a16="http://schemas.microsoft.com/office/drawing/2014/main" xmlns="" val="10001"/>
                  </a:ext>
                </a:extLst>
              </a:tr>
              <a:tr h="370840">
                <a:tc>
                  <a:txBody>
                    <a:bodyPr/>
                    <a:lstStyle/>
                    <a:p>
                      <a:pPr algn="ctr"/>
                      <a:r>
                        <a:rPr lang="en-US" sz="1600" dirty="0"/>
                        <a:t>2</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GSTR 2 </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Details of inward supplies</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Monthly by 15th</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smtClean="0"/>
                        <a:t>Auto-populated based</a:t>
                      </a:r>
                      <a:r>
                        <a:rPr lang="en-IN" sz="1600" baseline="0" dirty="0" smtClean="0"/>
                        <a:t> on GST-1 of counter party</a:t>
                      </a:r>
                      <a:endParaRPr lang="en-IN" sz="1600" dirty="0">
                        <a:solidFill>
                          <a:schemeClr val="tx1">
                            <a:lumMod val="65000"/>
                            <a:lumOff val="35000"/>
                          </a:schemeClr>
                        </a:solidFill>
                        <a:latin typeface="Segoe UI" pitchFamily="34" charset="0"/>
                        <a:cs typeface="Segoe UI" pitchFamily="34" charset="0"/>
                      </a:endParaRPr>
                    </a:p>
                  </a:txBody>
                  <a:tcPr anchor="ctr"/>
                </a:tc>
                <a:extLst>
                  <a:ext uri="{0D108BD9-81ED-4DB2-BD59-A6C34878D82A}">
                    <a16:rowId xmlns:a16="http://schemas.microsoft.com/office/drawing/2014/main" xmlns="" val="10002"/>
                  </a:ext>
                </a:extLst>
              </a:tr>
              <a:tr h="370840">
                <a:tc>
                  <a:txBody>
                    <a:bodyPr/>
                    <a:lstStyle/>
                    <a:p>
                      <a:pPr algn="ctr"/>
                      <a:r>
                        <a:rPr lang="en-US" sz="1600" dirty="0"/>
                        <a:t>3</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smtClean="0"/>
                        <a:t>GSTR </a:t>
                      </a:r>
                      <a:r>
                        <a:rPr lang="en-IN" sz="1600" dirty="0"/>
                        <a:t>3</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smtClean="0"/>
                        <a:t>Combined Monthly </a:t>
                      </a:r>
                      <a:r>
                        <a:rPr lang="en-IN" sz="1600" dirty="0"/>
                        <a:t>return</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Monthly by 20th </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smtClean="0"/>
                        <a:t>Auto-populated based on GSTR-1 &amp; 2</a:t>
                      </a:r>
                      <a:endParaRPr lang="en-IN" sz="1600" dirty="0">
                        <a:solidFill>
                          <a:schemeClr val="tx1">
                            <a:lumMod val="65000"/>
                            <a:lumOff val="35000"/>
                          </a:schemeClr>
                        </a:solidFill>
                        <a:latin typeface="Segoe UI" pitchFamily="34" charset="0"/>
                        <a:cs typeface="Segoe UI" pitchFamily="34" charset="0"/>
                      </a:endParaRPr>
                    </a:p>
                  </a:txBody>
                  <a:tcPr anchor="ctr"/>
                </a:tc>
                <a:extLst>
                  <a:ext uri="{0D108BD9-81ED-4DB2-BD59-A6C34878D82A}">
                    <a16:rowId xmlns:a16="http://schemas.microsoft.com/office/drawing/2014/main" xmlns="" val="10003"/>
                  </a:ext>
                </a:extLst>
              </a:tr>
              <a:tr h="370840">
                <a:tc>
                  <a:txBody>
                    <a:bodyPr/>
                    <a:lstStyle/>
                    <a:p>
                      <a:pPr algn="ctr"/>
                      <a:r>
                        <a:rPr lang="en-US" sz="1600" dirty="0"/>
                        <a:t>4</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GSTR 4 </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Quarterly Return for compounding Taxable persons</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18th of the month succeeding Quarter</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smtClean="0"/>
                        <a:t>Data upload by</a:t>
                      </a:r>
                      <a:r>
                        <a:rPr lang="en-IN" sz="1600" baseline="0" dirty="0" smtClean="0"/>
                        <a:t> supplier</a:t>
                      </a:r>
                      <a:endParaRPr lang="en-IN" sz="1600" dirty="0">
                        <a:solidFill>
                          <a:schemeClr val="tx1">
                            <a:lumMod val="65000"/>
                            <a:lumOff val="35000"/>
                          </a:schemeClr>
                        </a:solidFill>
                        <a:latin typeface="Segoe UI" pitchFamily="34" charset="0"/>
                        <a:cs typeface="Segoe UI" pitchFamily="34" charset="0"/>
                      </a:endParaRPr>
                    </a:p>
                  </a:txBody>
                  <a:tcPr anchor="ctr"/>
                </a:tc>
                <a:extLst>
                  <a:ext uri="{0D108BD9-81ED-4DB2-BD59-A6C34878D82A}">
                    <a16:rowId xmlns:a16="http://schemas.microsoft.com/office/drawing/2014/main" xmlns="" val="10004"/>
                  </a:ext>
                </a:extLst>
              </a:tr>
              <a:tr h="370840">
                <a:tc>
                  <a:txBody>
                    <a:bodyPr/>
                    <a:lstStyle/>
                    <a:p>
                      <a:pPr algn="ctr"/>
                      <a:r>
                        <a:rPr lang="en-US" sz="1600" dirty="0" smtClean="0"/>
                        <a:t>5</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GSTR 9</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Annual Return</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smtClean="0"/>
                        <a:t>Last date 31</a:t>
                      </a:r>
                      <a:r>
                        <a:rPr lang="en-IN" sz="1600" baseline="30000" dirty="0" smtClean="0"/>
                        <a:t>st</a:t>
                      </a:r>
                      <a:r>
                        <a:rPr lang="en-IN" sz="1600" baseline="0" dirty="0" smtClean="0"/>
                        <a:t> December of the succeeding FY</a:t>
                      </a:r>
                      <a:endParaRPr lang="en-IN" sz="1600" dirty="0">
                        <a:solidFill>
                          <a:schemeClr val="tx1"/>
                        </a:solidFill>
                        <a:latin typeface="Segoe UI" pitchFamily="34" charset="0"/>
                        <a:cs typeface="Segoe UI" pitchFamily="34" charset="0"/>
                      </a:endParaRPr>
                    </a:p>
                  </a:txBody>
                  <a:tcPr anchor="ctr"/>
                </a:tc>
                <a:tc>
                  <a:txBody>
                    <a:bodyPr/>
                    <a:lstStyle/>
                    <a:p>
                      <a:pPr algn="ctr"/>
                      <a:endParaRPr lang="en-IN" sz="1600" dirty="0">
                        <a:solidFill>
                          <a:schemeClr val="tx1">
                            <a:lumMod val="65000"/>
                            <a:lumOff val="35000"/>
                          </a:schemeClr>
                        </a:solidFill>
                        <a:latin typeface="Segoe UI" pitchFamily="34" charset="0"/>
                        <a:cs typeface="Segoe UI" pitchFamily="34" charset="0"/>
                      </a:endParaRPr>
                    </a:p>
                  </a:txBody>
                  <a:tcPr anchor="ctr"/>
                </a:tc>
              </a:tr>
              <a:tr h="370840">
                <a:tc>
                  <a:txBody>
                    <a:bodyPr/>
                    <a:lstStyle/>
                    <a:p>
                      <a:pPr algn="ctr"/>
                      <a:r>
                        <a:rPr lang="en-US" sz="1600" dirty="0" smtClean="0"/>
                        <a:t>6</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GSTR 9A</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a:t>Simplified Annual Return for </a:t>
                      </a:r>
                      <a:r>
                        <a:rPr lang="en-IN" sz="1600" dirty="0" smtClean="0"/>
                        <a:t>Persons under composition scheme</a:t>
                      </a:r>
                      <a:endParaRPr lang="en-IN" sz="1600" dirty="0">
                        <a:solidFill>
                          <a:schemeClr val="tx1">
                            <a:lumMod val="65000"/>
                            <a:lumOff val="35000"/>
                          </a:schemeClr>
                        </a:solidFill>
                        <a:latin typeface="Segoe UI" pitchFamily="34" charset="0"/>
                        <a:cs typeface="Segoe U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dirty="0" smtClean="0"/>
                        <a:t>Last date 31</a:t>
                      </a:r>
                      <a:r>
                        <a:rPr lang="en-IN" sz="1600" baseline="30000" dirty="0" smtClean="0"/>
                        <a:t>st</a:t>
                      </a:r>
                      <a:r>
                        <a:rPr lang="en-IN" sz="1600" baseline="0" dirty="0" smtClean="0"/>
                        <a:t> December of the succeeding FY</a:t>
                      </a:r>
                      <a:endParaRPr lang="en-IN" sz="1600" dirty="0">
                        <a:solidFill>
                          <a:schemeClr val="tx1"/>
                        </a:solidFill>
                        <a:latin typeface="Segoe UI" pitchFamily="34" charset="0"/>
                        <a:cs typeface="Segoe UI" pitchFamily="34" charset="0"/>
                      </a:endParaRPr>
                    </a:p>
                  </a:txBody>
                  <a:tcPr anchor="ctr"/>
                </a:tc>
                <a:tc>
                  <a:txBody>
                    <a:bodyPr/>
                    <a:lstStyle/>
                    <a:p>
                      <a:pPr algn="ctr"/>
                      <a:endParaRPr lang="en-IN" sz="1600" dirty="0">
                        <a:solidFill>
                          <a:schemeClr val="tx1">
                            <a:lumMod val="65000"/>
                            <a:lumOff val="35000"/>
                          </a:schemeClr>
                        </a:solidFill>
                        <a:latin typeface="Segoe UI" pitchFamily="34" charset="0"/>
                        <a:cs typeface="Segoe UI" pitchFamily="34" charset="0"/>
                      </a:endParaRPr>
                    </a:p>
                  </a:txBody>
                  <a:tcPr anchor="ctr"/>
                </a:tc>
              </a:tr>
            </a:tbl>
          </a:graphicData>
        </a:graphic>
      </p:graphicFrame>
      <p:sp>
        <p:nvSpPr>
          <p:cNvPr id="6" name="Title 1"/>
          <p:cNvSpPr>
            <a:spLocks noGrp="1"/>
          </p:cNvSpPr>
          <p:nvPr>
            <p:ph type="title"/>
          </p:nvPr>
        </p:nvSpPr>
        <p:spPr>
          <a:xfrm>
            <a:off x="192123" y="345757"/>
            <a:ext cx="8759753" cy="492443"/>
          </a:xfrm>
        </p:spPr>
        <p:txBody>
          <a:bodyPr>
            <a:noAutofit/>
          </a:bodyPr>
          <a:lstStyle/>
          <a:p>
            <a:pPr>
              <a:defRPr/>
            </a:pPr>
            <a:r>
              <a:rPr lang="en-IN" sz="3200" b="1" spc="-60" dirty="0" smtClean="0">
                <a:latin typeface="Bookman Old Style" pitchFamily="18" charset="0"/>
                <a:ea typeface="+mn-ea"/>
                <a:cs typeface="Calibri"/>
              </a:rPr>
              <a:t>Types of return under GST</a:t>
            </a:r>
            <a:endParaRPr lang="en-IN" sz="3200" b="1" spc="-60" dirty="0">
              <a:latin typeface="Bookman Old Style" pitchFamily="18" charset="0"/>
              <a:ea typeface="+mn-ea"/>
              <a:cs typeface="Calibri"/>
            </a:endParaRPr>
          </a:p>
        </p:txBody>
      </p:sp>
      <p:sp>
        <p:nvSpPr>
          <p:cNvPr id="7" name="object 5"/>
          <p:cNvSpPr txBox="1"/>
          <p:nvPr/>
        </p:nvSpPr>
        <p:spPr>
          <a:xfrm>
            <a:off x="8780981" y="6610449"/>
            <a:ext cx="282575" cy="276999"/>
          </a:xfrm>
          <a:prstGeom prst="rect">
            <a:avLst/>
          </a:prstGeom>
        </p:spPr>
        <p:txBody>
          <a:bodyPr vert="horz" wrap="square" lIns="0" tIns="0" rIns="0" bIns="0" rtlCol="0">
            <a:spAutoFit/>
          </a:bodyPr>
          <a:lstStyle/>
          <a:p>
            <a:pPr marL="25400">
              <a:lnSpc>
                <a:spcPct val="100000"/>
              </a:lnSpc>
            </a:pPr>
            <a:r>
              <a:rPr lang="en-IN" spc="-10" dirty="0" smtClean="0">
                <a:solidFill>
                  <a:srgbClr val="FFFFFF"/>
                </a:solidFill>
                <a:latin typeface="Calibri"/>
                <a:cs typeface="Calibri"/>
              </a:rPr>
              <a:t>31</a:t>
            </a:r>
            <a:endParaRPr sz="1800" dirty="0">
              <a:latin typeface="Calibri"/>
              <a:cs typeface="Calibri"/>
            </a:endParaRPr>
          </a:p>
        </p:txBody>
      </p:sp>
    </p:spTree>
    <p:extLst>
      <p:ext uri="{BB962C8B-B14F-4D97-AF65-F5344CB8AC3E}">
        <p14:creationId xmlns:p14="http://schemas.microsoft.com/office/powerpoint/2010/main" val="2081661781"/>
      </p:ext>
    </p:extLst>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08912" cy="639762"/>
          </a:xfrm>
        </p:spPr>
        <p:txBody>
          <a:bodyPr rtlCol="0">
            <a:noAutofit/>
          </a:bodyPr>
          <a:lstStyle/>
          <a:p>
            <a:pPr fontAlgn="auto">
              <a:spcAft>
                <a:spcPts val="0"/>
              </a:spcAft>
              <a:defRPr/>
            </a:pPr>
            <a:r>
              <a:rPr lang="en-US" sz="3200" b="1" spc="-60" dirty="0">
                <a:latin typeface="Bookman Old Style" pitchFamily="18" charset="0"/>
                <a:ea typeface="+mn-ea"/>
                <a:cs typeface="Calibri"/>
              </a:rPr>
              <a:t>Returns </a:t>
            </a:r>
            <a:r>
              <a:rPr lang="en-US" sz="3200" b="1" spc="-60" dirty="0" smtClean="0">
                <a:latin typeface="Bookman Old Style" pitchFamily="18" charset="0"/>
                <a:ea typeface="+mn-ea"/>
                <a:cs typeface="Calibri"/>
              </a:rPr>
              <a:t>– Relaxation </a:t>
            </a:r>
            <a:r>
              <a:rPr lang="en-US" sz="3200" b="1" spc="-60" dirty="0" smtClean="0">
                <a:latin typeface="Bookman Old Style" pitchFamily="18" charset="0"/>
                <a:ea typeface="+mn-ea"/>
                <a:cs typeface="Calibri"/>
              </a:rPr>
              <a:t>for July &amp; August</a:t>
            </a:r>
            <a:endParaRPr lang="en-US" sz="3200" b="1" spc="-60" dirty="0">
              <a:latin typeface="Bookman Old Style" pitchFamily="18" charset="0"/>
              <a:ea typeface="+mn-ea"/>
              <a:cs typeface="Calibri"/>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5164091"/>
              </p:ext>
            </p:extLst>
          </p:nvPr>
        </p:nvGraphicFramePr>
        <p:xfrm>
          <a:off x="381000" y="1142999"/>
          <a:ext cx="8382000" cy="5334001"/>
        </p:xfrm>
        <a:graphic>
          <a:graphicData uri="http://schemas.openxmlformats.org/drawingml/2006/table">
            <a:tbl>
              <a:tblPr firstRow="1" bandRow="1">
                <a:tableStyleId>{5940675A-B579-460E-94D1-54222C63F5DA}</a:tableStyleId>
              </a:tblPr>
              <a:tblGrid>
                <a:gridCol w="1295400">
                  <a:extLst>
                    <a:ext uri="{9D8B030D-6E8A-4147-A177-3AD203B41FA5}">
                      <a16:colId xmlns="" xmlns:a16="http://schemas.microsoft.com/office/drawing/2014/main" val="20000"/>
                    </a:ext>
                  </a:extLst>
                </a:gridCol>
                <a:gridCol w="7086600">
                  <a:extLst>
                    <a:ext uri="{9D8B030D-6E8A-4147-A177-3AD203B41FA5}">
                      <a16:colId xmlns="" xmlns:a16="http://schemas.microsoft.com/office/drawing/2014/main" val="20001"/>
                    </a:ext>
                  </a:extLst>
                </a:gridCol>
              </a:tblGrid>
              <a:tr h="443576">
                <a:tc>
                  <a:txBody>
                    <a:bodyPr/>
                    <a:lstStyle/>
                    <a:p>
                      <a:pPr algn="just" fontAlgn="t"/>
                      <a:r>
                        <a:rPr lang="en-US" sz="1800" b="1" u="none" strike="noStrike" dirty="0">
                          <a:latin typeface="+mj-lt"/>
                        </a:rPr>
                        <a:t>Return Form</a:t>
                      </a:r>
                      <a:endParaRPr lang="en-US" sz="1800" b="1" i="0" u="none" strike="noStrike" dirty="0">
                        <a:solidFill>
                          <a:srgbClr val="000000"/>
                        </a:solidFill>
                        <a:latin typeface="+mj-lt"/>
                      </a:endParaRPr>
                    </a:p>
                  </a:txBody>
                  <a:tcPr marL="9525" marR="9525" marT="9525" marB="0"/>
                </a:tc>
                <a:tc>
                  <a:txBody>
                    <a:bodyPr/>
                    <a:lstStyle/>
                    <a:p>
                      <a:pPr algn="just" fontAlgn="t"/>
                      <a:r>
                        <a:rPr lang="en-US" sz="1800" b="1" i="0" u="none" strike="noStrike" dirty="0" smtClean="0">
                          <a:solidFill>
                            <a:srgbClr val="000000"/>
                          </a:solidFill>
                          <a:latin typeface="+mj-lt"/>
                        </a:rPr>
                        <a:t>Relaxed time lines</a:t>
                      </a:r>
                      <a:endParaRPr lang="en-US" sz="1800" b="1" u="none" strike="noStrike" dirty="0" smtClean="0">
                        <a:latin typeface="+mj-lt"/>
                      </a:endParaRPr>
                    </a:p>
                  </a:txBody>
                  <a:tcPr marL="9525" marR="9525" marT="9525" marB="0"/>
                </a:tc>
                <a:extLst>
                  <a:ext uri="{0D108BD9-81ED-4DB2-BD59-A6C34878D82A}">
                    <a16:rowId xmlns="" xmlns:a16="http://schemas.microsoft.com/office/drawing/2014/main" val="10000"/>
                  </a:ext>
                </a:extLst>
              </a:tr>
              <a:tr h="1848233">
                <a:tc>
                  <a:txBody>
                    <a:bodyPr/>
                    <a:lstStyle/>
                    <a:p>
                      <a:pPr algn="ctr" fontAlgn="t"/>
                      <a:r>
                        <a:rPr lang="en-US" sz="1800" u="none" strike="noStrike" dirty="0" smtClean="0">
                          <a:latin typeface="+mj-lt"/>
                        </a:rPr>
                        <a:t>GSTR-3B instead of GSTR-3</a:t>
                      </a:r>
                      <a:endParaRPr lang="en-US" sz="1800" b="0" i="0" u="none" strike="noStrike" dirty="0">
                        <a:solidFill>
                          <a:srgbClr val="000000"/>
                        </a:solidFill>
                        <a:latin typeface="+mj-lt"/>
                      </a:endParaRPr>
                    </a:p>
                  </a:txBody>
                  <a:tcPr marL="9525" marR="9525" marT="9525" marB="0"/>
                </a:tc>
                <a:tc>
                  <a:txBody>
                    <a:bodyPr/>
                    <a:lstStyle/>
                    <a:p>
                      <a:pPr algn="just" fontAlgn="t"/>
                      <a:r>
                        <a:rPr lang="en-US" sz="1800" u="none" strike="noStrike" dirty="0" smtClean="0">
                          <a:latin typeface="+mj-lt"/>
                        </a:rPr>
                        <a:t>A simple </a:t>
                      </a:r>
                      <a:r>
                        <a:rPr lang="en-US" sz="1800" b="1" u="none" strike="noStrike" dirty="0">
                          <a:solidFill>
                            <a:srgbClr val="002060"/>
                          </a:solidFill>
                          <a:latin typeface="+mj-lt"/>
                        </a:rPr>
                        <a:t>Return </a:t>
                      </a:r>
                      <a:r>
                        <a:rPr lang="en-US" sz="1800" b="1" u="none" strike="noStrike" dirty="0" smtClean="0">
                          <a:solidFill>
                            <a:srgbClr val="002060"/>
                          </a:solidFill>
                          <a:latin typeface="+mj-lt"/>
                        </a:rPr>
                        <a:t>Form3B</a:t>
                      </a:r>
                      <a:r>
                        <a:rPr lang="en-US" sz="1800" u="none" strike="noStrike" dirty="0" smtClean="0">
                          <a:latin typeface="+mj-lt"/>
                        </a:rPr>
                        <a:t> </a:t>
                      </a:r>
                      <a:r>
                        <a:rPr lang="en-US" sz="1800" u="none" strike="noStrike" dirty="0">
                          <a:latin typeface="+mj-lt"/>
                        </a:rPr>
                        <a:t>containing total of supplies and </a:t>
                      </a:r>
                      <a:r>
                        <a:rPr lang="en-US" sz="1800" u="none" strike="noStrike" dirty="0" smtClean="0">
                          <a:latin typeface="+mj-lt"/>
                        </a:rPr>
                        <a:t>input tax</a:t>
                      </a:r>
                      <a:r>
                        <a:rPr lang="en-US" sz="1800" u="none" strike="noStrike" baseline="0" dirty="0" smtClean="0">
                          <a:latin typeface="+mj-lt"/>
                        </a:rPr>
                        <a:t> </a:t>
                      </a:r>
                      <a:r>
                        <a:rPr lang="en-US" sz="1800" u="none" strike="noStrike" dirty="0" smtClean="0">
                          <a:latin typeface="+mj-lt"/>
                        </a:rPr>
                        <a:t>credit :-</a:t>
                      </a:r>
                      <a:endParaRPr lang="en-US" sz="1800" u="none" strike="noStrike" dirty="0">
                        <a:latin typeface="+mj-lt"/>
                      </a:endParaRPr>
                    </a:p>
                  </a:txBody>
                  <a:tcPr marL="9525" marR="9525" marT="9525" marB="0"/>
                </a:tc>
              </a:tr>
              <a:tr h="1489676">
                <a:tc>
                  <a:txBody>
                    <a:bodyPr/>
                    <a:lstStyle/>
                    <a:p>
                      <a:pPr algn="ctr" fontAlgn="t"/>
                      <a:endParaRPr lang="en-US" sz="1800" u="none" strike="noStrike" dirty="0" smtClean="0">
                        <a:latin typeface="+mj-lt"/>
                      </a:endParaRPr>
                    </a:p>
                    <a:p>
                      <a:pPr algn="ctr" fontAlgn="t"/>
                      <a:r>
                        <a:rPr lang="en-US" sz="1800" u="none" strike="noStrike" dirty="0" smtClean="0">
                          <a:latin typeface="+mj-lt"/>
                        </a:rPr>
                        <a:t>GSTR-1</a:t>
                      </a:r>
                      <a:endParaRPr lang="en-US" sz="1800" b="0" i="0" u="none" strike="noStrike" dirty="0">
                        <a:solidFill>
                          <a:srgbClr val="000000"/>
                        </a:solidFill>
                        <a:latin typeface="+mj-lt"/>
                      </a:endParaRPr>
                    </a:p>
                  </a:txBody>
                  <a:tcPr marL="9525" marR="9525" marT="9525" marB="0"/>
                </a:tc>
                <a:tc>
                  <a:txBody>
                    <a:bodyPr/>
                    <a:lstStyle/>
                    <a:p>
                      <a:pPr algn="just" fontAlgn="t"/>
                      <a:endParaRPr lang="en-US" sz="1800" u="none" strike="noStrike" dirty="0" smtClean="0">
                        <a:latin typeface="+mj-lt"/>
                      </a:endParaRPr>
                    </a:p>
                    <a:p>
                      <a:pPr algn="just" fontAlgn="t"/>
                      <a:endParaRPr lang="en-US" sz="1800" u="none" strike="noStrike" dirty="0" smtClean="0">
                        <a:latin typeface="+mj-lt"/>
                      </a:endParaRPr>
                    </a:p>
                  </a:txBody>
                  <a:tcPr marL="9525" marR="9525" marT="9525" marB="0"/>
                </a:tc>
              </a:tr>
              <a:tr h="1552516">
                <a:tc>
                  <a:txBody>
                    <a:bodyPr/>
                    <a:lstStyle/>
                    <a:p>
                      <a:pPr marL="0" algn="ctr" defTabSz="914400" rtl="0" eaLnBrk="1" fontAlgn="t" latinLnBrk="0" hangingPunct="1"/>
                      <a:endParaRPr lang="en-US" sz="1800" u="none" strike="noStrike" kern="1200" dirty="0" smtClean="0">
                        <a:solidFill>
                          <a:schemeClr val="tx1"/>
                        </a:solidFill>
                        <a:latin typeface="+mj-lt"/>
                        <a:ea typeface="+mn-ea"/>
                        <a:cs typeface="+mn-cs"/>
                      </a:endParaRPr>
                    </a:p>
                    <a:p>
                      <a:pPr marL="0" algn="ctr" defTabSz="914400" rtl="0" eaLnBrk="1" fontAlgn="t" latinLnBrk="0" hangingPunct="1"/>
                      <a:r>
                        <a:rPr lang="en-US" sz="1800" u="none" strike="noStrike" kern="1200" dirty="0" smtClean="0">
                          <a:solidFill>
                            <a:schemeClr val="tx1"/>
                          </a:solidFill>
                          <a:latin typeface="+mj-lt"/>
                          <a:ea typeface="+mn-ea"/>
                          <a:cs typeface="+mn-cs"/>
                        </a:rPr>
                        <a:t>GSTR-2</a:t>
                      </a:r>
                      <a:endParaRPr lang="en-US" sz="1800" u="none" strike="noStrike" kern="1200" dirty="0">
                        <a:solidFill>
                          <a:schemeClr val="tx1"/>
                        </a:solidFill>
                        <a:latin typeface="+mj-lt"/>
                        <a:ea typeface="+mn-ea"/>
                        <a:cs typeface="+mn-cs"/>
                      </a:endParaRPr>
                    </a:p>
                  </a:txBody>
                  <a:tcPr marL="9525" marR="9525" marT="9525" marB="0"/>
                </a:tc>
                <a:tc>
                  <a:txBody>
                    <a:bodyPr/>
                    <a:lstStyle/>
                    <a:p>
                      <a:pPr algn="just" fontAlgn="t"/>
                      <a:endParaRPr lang="en-US" sz="1800" b="0" i="0" u="none" strike="noStrike" dirty="0">
                        <a:solidFill>
                          <a:srgbClr val="000000"/>
                        </a:solidFill>
                        <a:latin typeface="+mj-lt"/>
                      </a:endParaRPr>
                    </a:p>
                  </a:txBody>
                  <a:tcPr marL="9525" marR="9525" marT="9525" marB="0"/>
                </a:tc>
              </a:tr>
            </a:tbl>
          </a:graphicData>
        </a:graphic>
      </p:graphicFrame>
      <p:graphicFrame>
        <p:nvGraphicFramePr>
          <p:cNvPr id="5" name="Table 4"/>
          <p:cNvGraphicFramePr>
            <a:graphicFrameLocks noGrp="1"/>
          </p:cNvGraphicFramePr>
          <p:nvPr/>
        </p:nvGraphicFramePr>
        <p:xfrm>
          <a:off x="1905000" y="3657600"/>
          <a:ext cx="6019800" cy="1112520"/>
        </p:xfrm>
        <a:graphic>
          <a:graphicData uri="http://schemas.openxmlformats.org/drawingml/2006/table">
            <a:tbl>
              <a:tblPr firstRow="1" bandRow="1">
                <a:tableStyleId>{5940675A-B579-460E-94D1-54222C63F5DA}</a:tableStyleId>
              </a:tblPr>
              <a:tblGrid>
                <a:gridCol w="1676400"/>
                <a:gridCol w="4343400"/>
              </a:tblGrid>
              <a:tr h="370840">
                <a:tc>
                  <a:txBody>
                    <a:bodyPr/>
                    <a:lstStyle/>
                    <a:p>
                      <a:r>
                        <a:rPr lang="en-US" dirty="0" smtClean="0"/>
                        <a:t>Month</a:t>
                      </a:r>
                      <a:endParaRPr lang="en-US" dirty="0"/>
                    </a:p>
                  </a:txBody>
                  <a:tcPr/>
                </a:tc>
                <a:tc>
                  <a:txBody>
                    <a:bodyPr/>
                    <a:lstStyle/>
                    <a:p>
                      <a:r>
                        <a:rPr lang="en-US" dirty="0" smtClean="0"/>
                        <a:t>Relaxed Due Date</a:t>
                      </a:r>
                      <a:endParaRPr lang="en-US" dirty="0"/>
                    </a:p>
                  </a:txBody>
                  <a:tcPr/>
                </a:tc>
              </a:tr>
              <a:tr h="370840">
                <a:tc>
                  <a:txBody>
                    <a:bodyPr/>
                    <a:lstStyle/>
                    <a:p>
                      <a:r>
                        <a:rPr lang="en-US" dirty="0" smtClean="0"/>
                        <a:t>July 2017</a:t>
                      </a:r>
                      <a:endParaRPr lang="en-US" dirty="0"/>
                    </a:p>
                  </a:txBody>
                  <a:tcPr/>
                </a:tc>
                <a:tc>
                  <a:txBody>
                    <a:bodyPr/>
                    <a:lstStyle/>
                    <a:p>
                      <a:r>
                        <a:rPr lang="en-US" dirty="0" smtClean="0"/>
                        <a:t>5</a:t>
                      </a:r>
                      <a:r>
                        <a:rPr lang="en-US" baseline="30000" dirty="0" smtClean="0"/>
                        <a:t>th</a:t>
                      </a:r>
                      <a:r>
                        <a:rPr lang="en-US" dirty="0" smtClean="0"/>
                        <a:t> September 2017</a:t>
                      </a:r>
                      <a:endParaRPr lang="en-US" dirty="0"/>
                    </a:p>
                  </a:txBody>
                  <a:tcPr/>
                </a:tc>
              </a:tr>
              <a:tr h="370840">
                <a:tc>
                  <a:txBody>
                    <a:bodyPr/>
                    <a:lstStyle/>
                    <a:p>
                      <a:r>
                        <a:rPr lang="en-US" dirty="0" smtClean="0"/>
                        <a:t>August 2017</a:t>
                      </a:r>
                      <a:endParaRPr lang="en-US" dirty="0"/>
                    </a:p>
                  </a:txBody>
                  <a:tcPr/>
                </a:tc>
                <a:tc>
                  <a:txBody>
                    <a:bodyPr/>
                    <a:lstStyle/>
                    <a:p>
                      <a:r>
                        <a:rPr lang="en-US" dirty="0" smtClean="0"/>
                        <a:t>20</a:t>
                      </a:r>
                      <a:r>
                        <a:rPr lang="en-US" baseline="30000" dirty="0" smtClean="0"/>
                        <a:t>th</a:t>
                      </a:r>
                      <a:r>
                        <a:rPr lang="en-US" dirty="0" smtClean="0"/>
                        <a:t> September 2017</a:t>
                      </a:r>
                      <a:endParaRPr lang="en-US" dirty="0"/>
                    </a:p>
                  </a:txBody>
                  <a:tcPr/>
                </a:tc>
              </a:tr>
            </a:tbl>
          </a:graphicData>
        </a:graphic>
      </p:graphicFrame>
      <p:graphicFrame>
        <p:nvGraphicFramePr>
          <p:cNvPr id="6" name="Table 5"/>
          <p:cNvGraphicFramePr>
            <a:graphicFrameLocks noGrp="1"/>
          </p:cNvGraphicFramePr>
          <p:nvPr/>
        </p:nvGraphicFramePr>
        <p:xfrm>
          <a:off x="1905000" y="5105400"/>
          <a:ext cx="6019800" cy="1112520"/>
        </p:xfrm>
        <a:graphic>
          <a:graphicData uri="http://schemas.openxmlformats.org/drawingml/2006/table">
            <a:tbl>
              <a:tblPr firstRow="1" bandRow="1">
                <a:tableStyleId>{5940675A-B579-460E-94D1-54222C63F5DA}</a:tableStyleId>
              </a:tblPr>
              <a:tblGrid>
                <a:gridCol w="1600200"/>
                <a:gridCol w="4419600"/>
              </a:tblGrid>
              <a:tr h="370840">
                <a:tc>
                  <a:txBody>
                    <a:bodyPr/>
                    <a:lstStyle/>
                    <a:p>
                      <a:r>
                        <a:rPr lang="en-US" dirty="0" smtClean="0"/>
                        <a:t>Month</a:t>
                      </a:r>
                      <a:endParaRPr lang="en-US" dirty="0"/>
                    </a:p>
                  </a:txBody>
                  <a:tcPr/>
                </a:tc>
                <a:tc>
                  <a:txBody>
                    <a:bodyPr/>
                    <a:lstStyle/>
                    <a:p>
                      <a:r>
                        <a:rPr lang="en-US" dirty="0" smtClean="0"/>
                        <a:t>Relaxed Due Date</a:t>
                      </a:r>
                      <a:endParaRPr lang="en-US" dirty="0"/>
                    </a:p>
                  </a:txBody>
                  <a:tcPr/>
                </a:tc>
              </a:tr>
              <a:tr h="370840">
                <a:tc>
                  <a:txBody>
                    <a:bodyPr/>
                    <a:lstStyle/>
                    <a:p>
                      <a:r>
                        <a:rPr lang="en-US" dirty="0" smtClean="0"/>
                        <a:t>July 2017</a:t>
                      </a:r>
                      <a:endParaRPr lang="en-US" dirty="0"/>
                    </a:p>
                  </a:txBody>
                  <a:tcPr/>
                </a:tc>
                <a:tc>
                  <a:txBody>
                    <a:bodyPr/>
                    <a:lstStyle/>
                    <a:p>
                      <a:r>
                        <a:rPr lang="en-US" dirty="0" smtClean="0"/>
                        <a:t>10</a:t>
                      </a:r>
                      <a:r>
                        <a:rPr lang="en-US" baseline="30000" dirty="0" smtClean="0"/>
                        <a:t>th</a:t>
                      </a:r>
                      <a:r>
                        <a:rPr lang="en-US" baseline="0" dirty="0" smtClean="0"/>
                        <a:t> </a:t>
                      </a:r>
                      <a:r>
                        <a:rPr lang="en-US" dirty="0" smtClean="0"/>
                        <a:t> September 2017</a:t>
                      </a:r>
                      <a:endParaRPr lang="en-US" dirty="0"/>
                    </a:p>
                  </a:txBody>
                  <a:tcPr/>
                </a:tc>
              </a:tr>
              <a:tr h="370840">
                <a:tc>
                  <a:txBody>
                    <a:bodyPr/>
                    <a:lstStyle/>
                    <a:p>
                      <a:r>
                        <a:rPr lang="en-US" dirty="0" smtClean="0"/>
                        <a:t>August 2017</a:t>
                      </a:r>
                      <a:endParaRPr lang="en-US" dirty="0"/>
                    </a:p>
                  </a:txBody>
                  <a:tcPr/>
                </a:tc>
                <a:tc>
                  <a:txBody>
                    <a:bodyPr/>
                    <a:lstStyle/>
                    <a:p>
                      <a:r>
                        <a:rPr lang="en-US" dirty="0" smtClean="0"/>
                        <a:t>25</a:t>
                      </a:r>
                      <a:r>
                        <a:rPr lang="en-US" baseline="30000" dirty="0" smtClean="0"/>
                        <a:t>th</a:t>
                      </a:r>
                      <a:r>
                        <a:rPr lang="en-US" dirty="0" smtClean="0"/>
                        <a:t> September 2017</a:t>
                      </a:r>
                      <a:endParaRPr lang="en-US" dirty="0"/>
                    </a:p>
                  </a:txBody>
                  <a:tcPr/>
                </a:tc>
              </a:tr>
            </a:tbl>
          </a:graphicData>
        </a:graphic>
      </p:graphicFrame>
      <p:graphicFrame>
        <p:nvGraphicFramePr>
          <p:cNvPr id="7" name="Table 6"/>
          <p:cNvGraphicFramePr>
            <a:graphicFrameLocks noGrp="1"/>
          </p:cNvGraphicFramePr>
          <p:nvPr/>
        </p:nvGraphicFramePr>
        <p:xfrm>
          <a:off x="1828800" y="2057400"/>
          <a:ext cx="6096000" cy="1112520"/>
        </p:xfrm>
        <a:graphic>
          <a:graphicData uri="http://schemas.openxmlformats.org/drawingml/2006/table">
            <a:tbl>
              <a:tblPr firstRow="1" bandRow="1">
                <a:tableStyleId>{5940675A-B579-460E-94D1-54222C63F5DA}</a:tableStyleId>
              </a:tblPr>
              <a:tblGrid>
                <a:gridCol w="1828800"/>
                <a:gridCol w="4267200"/>
              </a:tblGrid>
              <a:tr h="370840">
                <a:tc>
                  <a:txBody>
                    <a:bodyPr/>
                    <a:lstStyle/>
                    <a:p>
                      <a:r>
                        <a:rPr lang="en-US" dirty="0" smtClean="0"/>
                        <a:t>Month</a:t>
                      </a:r>
                      <a:endParaRPr lang="en-US" dirty="0"/>
                    </a:p>
                  </a:txBody>
                  <a:tcPr/>
                </a:tc>
                <a:tc>
                  <a:txBody>
                    <a:bodyPr/>
                    <a:lstStyle/>
                    <a:p>
                      <a:r>
                        <a:rPr lang="en-US" dirty="0" smtClean="0"/>
                        <a:t>Relaxed Due Date</a:t>
                      </a:r>
                      <a:endParaRPr lang="en-US" dirty="0"/>
                    </a:p>
                  </a:txBody>
                  <a:tcPr/>
                </a:tc>
              </a:tr>
              <a:tr h="370840">
                <a:tc>
                  <a:txBody>
                    <a:bodyPr/>
                    <a:lstStyle/>
                    <a:p>
                      <a:r>
                        <a:rPr lang="en-US" dirty="0" smtClean="0"/>
                        <a:t>July 2017</a:t>
                      </a:r>
                      <a:endParaRPr lang="en-US" dirty="0"/>
                    </a:p>
                  </a:txBody>
                  <a:tcPr/>
                </a:tc>
                <a:tc>
                  <a:txBody>
                    <a:bodyPr/>
                    <a:lstStyle/>
                    <a:p>
                      <a:r>
                        <a:rPr lang="en-US" dirty="0" smtClean="0"/>
                        <a:t>20</a:t>
                      </a:r>
                      <a:r>
                        <a:rPr lang="en-US" baseline="30000" dirty="0" smtClean="0"/>
                        <a:t>th</a:t>
                      </a:r>
                      <a:r>
                        <a:rPr lang="en-US" dirty="0" smtClean="0"/>
                        <a:t> August 2017</a:t>
                      </a:r>
                      <a:endParaRPr lang="en-US" dirty="0"/>
                    </a:p>
                  </a:txBody>
                  <a:tcPr/>
                </a:tc>
              </a:tr>
              <a:tr h="370840">
                <a:tc>
                  <a:txBody>
                    <a:bodyPr/>
                    <a:lstStyle/>
                    <a:p>
                      <a:r>
                        <a:rPr lang="en-US" dirty="0" smtClean="0"/>
                        <a:t>August 2017</a:t>
                      </a:r>
                      <a:endParaRPr lang="en-US" dirty="0"/>
                    </a:p>
                  </a:txBody>
                  <a:tcPr/>
                </a:tc>
                <a:tc>
                  <a:txBody>
                    <a:bodyPr/>
                    <a:lstStyle/>
                    <a:p>
                      <a:r>
                        <a:rPr lang="en-US" dirty="0" smtClean="0"/>
                        <a:t>20</a:t>
                      </a:r>
                      <a:r>
                        <a:rPr lang="en-US" baseline="30000" dirty="0" smtClean="0"/>
                        <a:t>th</a:t>
                      </a:r>
                      <a:r>
                        <a:rPr lang="en-US" dirty="0" smtClean="0"/>
                        <a:t> September 2017</a:t>
                      </a:r>
                      <a:endParaRPr lang="en-US" dirty="0"/>
                    </a:p>
                  </a:txBody>
                  <a:tcPr/>
                </a:tc>
              </a:tr>
            </a:tbl>
          </a:graphicData>
        </a:graphic>
      </p:graphicFrame>
    </p:spTree>
    <p:extLst>
      <p:ext uri="{BB962C8B-B14F-4D97-AF65-F5344CB8AC3E}">
        <p14:creationId xmlns:p14="http://schemas.microsoft.com/office/powerpoint/2010/main" val="1458153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09600" y="914401"/>
            <a:ext cx="8229600" cy="6524863"/>
          </a:xfrm>
          <a:prstGeom prst="rect">
            <a:avLst/>
          </a:prstGeom>
          <a:noFill/>
        </p:spPr>
        <p:txBody>
          <a:bodyPr wrap="square" rtlCol="0">
            <a:spAutoFit/>
          </a:bodyPr>
          <a:lstStyle/>
          <a:p>
            <a:pPr marL="171450" indent="-171450" algn="just">
              <a:spcAft>
                <a:spcPts val="1200"/>
              </a:spcAft>
              <a:buClr>
                <a:schemeClr val="accent1">
                  <a:lumMod val="75000"/>
                </a:schemeClr>
              </a:buClr>
              <a:buSzPct val="97000"/>
              <a:buFont typeface="Arial" pitchFamily="34" charset="0"/>
              <a:buChar char="•"/>
            </a:pPr>
            <a:r>
              <a:rPr lang="en-IN" sz="2200" dirty="0" smtClean="0">
                <a:cs typeface="Segoe UI" pitchFamily="34" charset="0"/>
              </a:rPr>
              <a:t>Name</a:t>
            </a:r>
            <a:r>
              <a:rPr lang="en-IN" sz="2200" dirty="0">
                <a:cs typeface="Segoe UI" pitchFamily="34" charset="0"/>
              </a:rPr>
              <a:t>, Address and </a:t>
            </a:r>
            <a:r>
              <a:rPr lang="en-IN" sz="2200" dirty="0" smtClean="0">
                <a:cs typeface="Segoe UI" pitchFamily="34" charset="0"/>
              </a:rPr>
              <a:t>GST </a:t>
            </a:r>
            <a:r>
              <a:rPr lang="en-IN" sz="2200" dirty="0" err="1" smtClean="0">
                <a:cs typeface="Segoe UI" pitchFamily="34" charset="0"/>
              </a:rPr>
              <a:t>Regn</a:t>
            </a:r>
            <a:r>
              <a:rPr lang="en-IN" sz="2200" dirty="0" smtClean="0">
                <a:cs typeface="Segoe UI" pitchFamily="34" charset="0"/>
              </a:rPr>
              <a:t>. No of </a:t>
            </a:r>
            <a:r>
              <a:rPr lang="en-IN" sz="2200" dirty="0">
                <a:cs typeface="Segoe UI" pitchFamily="34" charset="0"/>
              </a:rPr>
              <a:t>the supplier</a:t>
            </a:r>
          </a:p>
          <a:p>
            <a:pPr marL="171450" indent="-171450" algn="just">
              <a:spcAft>
                <a:spcPts val="1200"/>
              </a:spcAft>
              <a:buClr>
                <a:schemeClr val="accent1">
                  <a:lumMod val="75000"/>
                </a:schemeClr>
              </a:buClr>
              <a:buSzPct val="97000"/>
              <a:buFont typeface="Arial" pitchFamily="34" charset="0"/>
              <a:buChar char="•"/>
            </a:pPr>
            <a:r>
              <a:rPr lang="en-IN" sz="2200" dirty="0" smtClean="0">
                <a:cs typeface="Segoe UI" pitchFamily="34" charset="0"/>
              </a:rPr>
              <a:t>Name, Address and GST </a:t>
            </a:r>
            <a:r>
              <a:rPr lang="en-IN" sz="2200" dirty="0" err="1" smtClean="0">
                <a:cs typeface="Segoe UI" pitchFamily="34" charset="0"/>
              </a:rPr>
              <a:t>Regn</a:t>
            </a:r>
            <a:r>
              <a:rPr lang="en-IN" sz="2200" dirty="0" smtClean="0">
                <a:cs typeface="Segoe UI" pitchFamily="34" charset="0"/>
              </a:rPr>
              <a:t>. No of the buyer, if registered, </a:t>
            </a:r>
          </a:p>
          <a:p>
            <a:pPr marL="171450" indent="-171450" algn="just">
              <a:spcAft>
                <a:spcPts val="1200"/>
              </a:spcAft>
              <a:buClr>
                <a:schemeClr val="accent1">
                  <a:lumMod val="75000"/>
                </a:schemeClr>
              </a:buClr>
              <a:buSzPct val="97000"/>
              <a:buFont typeface="Arial" pitchFamily="34" charset="0"/>
              <a:buChar char="•"/>
            </a:pPr>
            <a:r>
              <a:rPr lang="en-IN" sz="2200" dirty="0" smtClean="0">
                <a:cs typeface="Segoe UI" pitchFamily="34" charset="0"/>
              </a:rPr>
              <a:t>Serially numbered invoice &amp; </a:t>
            </a:r>
            <a:r>
              <a:rPr lang="en-US" sz="2200" dirty="0" smtClean="0">
                <a:cs typeface="Segoe UI" pitchFamily="34" charset="0"/>
              </a:rPr>
              <a:t>Date of Invoice</a:t>
            </a:r>
            <a:endParaRPr lang="en-US" sz="2200" dirty="0">
              <a:cs typeface="Segoe UI" pitchFamily="34" charset="0"/>
            </a:endParaRPr>
          </a:p>
          <a:p>
            <a:pPr marL="171450" indent="-171450" algn="just">
              <a:spcAft>
                <a:spcPts val="1200"/>
              </a:spcAft>
              <a:buClr>
                <a:schemeClr val="accent1">
                  <a:lumMod val="75000"/>
                </a:schemeClr>
              </a:buClr>
              <a:buSzPct val="97000"/>
              <a:buFont typeface="Arial" pitchFamily="34" charset="0"/>
              <a:buChar char="•"/>
            </a:pPr>
            <a:r>
              <a:rPr lang="en-IN" sz="2200" dirty="0" smtClean="0">
                <a:cs typeface="Segoe UI" pitchFamily="34" charset="0"/>
              </a:rPr>
              <a:t>Name </a:t>
            </a:r>
            <a:r>
              <a:rPr lang="en-IN" sz="2200" dirty="0">
                <a:cs typeface="Segoe UI" pitchFamily="34" charset="0"/>
              </a:rPr>
              <a:t>and address of the </a:t>
            </a:r>
            <a:r>
              <a:rPr lang="en-IN" sz="2200" dirty="0" smtClean="0">
                <a:cs typeface="Segoe UI" pitchFamily="34" charset="0"/>
              </a:rPr>
              <a:t>buyer, </a:t>
            </a:r>
            <a:r>
              <a:rPr lang="en-IN" sz="2200" dirty="0">
                <a:cs typeface="Segoe UI" pitchFamily="34" charset="0"/>
              </a:rPr>
              <a:t>along with the name of </a:t>
            </a:r>
            <a:r>
              <a:rPr lang="en-IN" sz="2200" dirty="0" smtClean="0">
                <a:cs typeface="Segoe UI" pitchFamily="34" charset="0"/>
              </a:rPr>
              <a:t>State, if </a:t>
            </a:r>
            <a:r>
              <a:rPr lang="en-IN" sz="2200" dirty="0">
                <a:cs typeface="Segoe UI" pitchFamily="34" charset="0"/>
              </a:rPr>
              <a:t>such </a:t>
            </a:r>
            <a:r>
              <a:rPr lang="en-IN" sz="2200" dirty="0" smtClean="0">
                <a:cs typeface="Segoe UI" pitchFamily="34" charset="0"/>
              </a:rPr>
              <a:t>buyer is</a:t>
            </a:r>
            <a:r>
              <a:rPr lang="en-IN" sz="2200" dirty="0">
                <a:cs typeface="Segoe UI" pitchFamily="34" charset="0"/>
              </a:rPr>
              <a:t> </a:t>
            </a:r>
            <a:r>
              <a:rPr lang="en-IN" sz="2200" dirty="0" smtClean="0">
                <a:cs typeface="Segoe UI" pitchFamily="34" charset="0"/>
              </a:rPr>
              <a:t>unregistered </a:t>
            </a:r>
            <a:r>
              <a:rPr lang="en-IN" sz="2200" dirty="0">
                <a:cs typeface="Segoe UI" pitchFamily="34" charset="0"/>
              </a:rPr>
              <a:t>and </a:t>
            </a:r>
            <a:r>
              <a:rPr lang="en-IN" sz="2200" dirty="0" smtClean="0">
                <a:cs typeface="Segoe UI" pitchFamily="34" charset="0"/>
              </a:rPr>
              <a:t>taxable </a:t>
            </a:r>
            <a:r>
              <a:rPr lang="en-IN" sz="2200" dirty="0">
                <a:cs typeface="Segoe UI" pitchFamily="34" charset="0"/>
              </a:rPr>
              <a:t>value of supply is </a:t>
            </a:r>
            <a:r>
              <a:rPr lang="en-IN" sz="2200" dirty="0" smtClean="0">
                <a:cs typeface="Segoe UI" pitchFamily="34" charset="0"/>
              </a:rPr>
              <a:t>fifty</a:t>
            </a:r>
            <a:r>
              <a:rPr lang="en-IN" sz="2200" dirty="0">
                <a:cs typeface="Segoe UI" pitchFamily="34" charset="0"/>
              </a:rPr>
              <a:t> </a:t>
            </a:r>
            <a:r>
              <a:rPr lang="en-IN" sz="2200" dirty="0" smtClean="0">
                <a:cs typeface="Segoe UI" pitchFamily="34" charset="0"/>
              </a:rPr>
              <a:t>thousand </a:t>
            </a:r>
            <a:r>
              <a:rPr lang="en-IN" sz="2200" dirty="0">
                <a:cs typeface="Segoe UI" pitchFamily="34" charset="0"/>
              </a:rPr>
              <a:t>rupees or </a:t>
            </a:r>
            <a:r>
              <a:rPr lang="en-IN" sz="2200" dirty="0" smtClean="0">
                <a:cs typeface="Segoe UI" pitchFamily="34" charset="0"/>
              </a:rPr>
              <a:t>more</a:t>
            </a:r>
          </a:p>
          <a:p>
            <a:pPr marL="171450" indent="-171450" algn="just">
              <a:spcAft>
                <a:spcPts val="1200"/>
              </a:spcAft>
              <a:buClr>
                <a:schemeClr val="accent1">
                  <a:lumMod val="75000"/>
                </a:schemeClr>
              </a:buClr>
              <a:buSzPct val="97000"/>
              <a:buFont typeface="Arial" pitchFamily="34" charset="0"/>
              <a:buChar char="•"/>
            </a:pPr>
            <a:r>
              <a:rPr lang="en-IN" sz="2200" dirty="0" smtClean="0">
                <a:cs typeface="Segoe UI" pitchFamily="34" charset="0"/>
              </a:rPr>
              <a:t>HSN </a:t>
            </a:r>
            <a:r>
              <a:rPr lang="en-IN" sz="2200" dirty="0">
                <a:cs typeface="Segoe UI" pitchFamily="34" charset="0"/>
              </a:rPr>
              <a:t>code of goods or Accounting Code of </a:t>
            </a:r>
            <a:r>
              <a:rPr lang="en-IN" sz="2200" dirty="0" smtClean="0">
                <a:cs typeface="Segoe UI" pitchFamily="34" charset="0"/>
              </a:rPr>
              <a:t>services</a:t>
            </a:r>
          </a:p>
          <a:p>
            <a:pPr marL="171450" indent="-171450" algn="just">
              <a:spcAft>
                <a:spcPts val="1200"/>
              </a:spcAft>
              <a:buClr>
                <a:schemeClr val="accent1">
                  <a:lumMod val="75000"/>
                </a:schemeClr>
              </a:buClr>
              <a:buSzPct val="97000"/>
              <a:buFont typeface="Arial" pitchFamily="34" charset="0"/>
              <a:buChar char="•"/>
            </a:pPr>
            <a:r>
              <a:rPr lang="en-IN" sz="2200" dirty="0" smtClean="0">
                <a:cs typeface="Segoe UI" pitchFamily="34" charset="0"/>
              </a:rPr>
              <a:t>Description </a:t>
            </a:r>
            <a:r>
              <a:rPr lang="en-IN" sz="2200" dirty="0">
                <a:cs typeface="Segoe UI" pitchFamily="34" charset="0"/>
              </a:rPr>
              <a:t>of goods or </a:t>
            </a:r>
            <a:r>
              <a:rPr lang="en-IN" sz="2200" dirty="0" smtClean="0">
                <a:cs typeface="Segoe UI" pitchFamily="34" charset="0"/>
              </a:rPr>
              <a:t>services &amp; Quantity </a:t>
            </a:r>
            <a:r>
              <a:rPr lang="en-IN" sz="2200" dirty="0">
                <a:cs typeface="Segoe UI" pitchFamily="34" charset="0"/>
              </a:rPr>
              <a:t>in case of </a:t>
            </a:r>
            <a:r>
              <a:rPr lang="en-IN" sz="2200" dirty="0" smtClean="0">
                <a:cs typeface="Segoe UI" pitchFamily="34" charset="0"/>
              </a:rPr>
              <a:t>goods</a:t>
            </a:r>
          </a:p>
          <a:p>
            <a:pPr marL="171450" indent="-171450" algn="just">
              <a:spcAft>
                <a:spcPts val="1200"/>
              </a:spcAft>
              <a:buClr>
                <a:schemeClr val="accent1">
                  <a:lumMod val="75000"/>
                </a:schemeClr>
              </a:buClr>
              <a:buSzPct val="97000"/>
              <a:buFont typeface="Arial" pitchFamily="34" charset="0"/>
              <a:buChar char="•"/>
            </a:pPr>
            <a:r>
              <a:rPr lang="en-IN" sz="2200" dirty="0" smtClean="0">
                <a:cs typeface="Segoe UI" pitchFamily="34" charset="0"/>
              </a:rPr>
              <a:t>Taxable </a:t>
            </a:r>
            <a:r>
              <a:rPr lang="en-IN" sz="2200" dirty="0">
                <a:cs typeface="Segoe UI" pitchFamily="34" charset="0"/>
              </a:rPr>
              <a:t>value of goods or </a:t>
            </a:r>
            <a:r>
              <a:rPr lang="en-IN" sz="2200" dirty="0" smtClean="0">
                <a:cs typeface="Segoe UI" pitchFamily="34" charset="0"/>
              </a:rPr>
              <a:t>services, </a:t>
            </a:r>
            <a:r>
              <a:rPr lang="en-IN" sz="2200" dirty="0">
                <a:cs typeface="Segoe UI" pitchFamily="34" charset="0"/>
              </a:rPr>
              <a:t>if </a:t>
            </a:r>
            <a:r>
              <a:rPr lang="en-IN" sz="2200" dirty="0" smtClean="0">
                <a:cs typeface="Segoe UI" pitchFamily="34" charset="0"/>
              </a:rPr>
              <a:t>any</a:t>
            </a:r>
          </a:p>
          <a:p>
            <a:pPr marL="171450" indent="-171450" algn="just">
              <a:spcAft>
                <a:spcPts val="1200"/>
              </a:spcAft>
              <a:buClr>
                <a:schemeClr val="accent1">
                  <a:lumMod val="75000"/>
                </a:schemeClr>
              </a:buClr>
              <a:buSzPct val="97000"/>
              <a:buFont typeface="Arial" pitchFamily="34" charset="0"/>
              <a:buChar char="•"/>
            </a:pPr>
            <a:r>
              <a:rPr lang="en-IN" sz="2200" dirty="0" smtClean="0">
                <a:cs typeface="Segoe UI" pitchFamily="34" charset="0"/>
              </a:rPr>
              <a:t>Rate </a:t>
            </a:r>
            <a:r>
              <a:rPr lang="en-IN" sz="2200" dirty="0">
                <a:cs typeface="Segoe UI" pitchFamily="34" charset="0"/>
              </a:rPr>
              <a:t>of tax </a:t>
            </a:r>
            <a:r>
              <a:rPr lang="en-IN" sz="2200" dirty="0" smtClean="0">
                <a:cs typeface="Segoe UI" pitchFamily="34" charset="0"/>
              </a:rPr>
              <a:t>and amount of tax charged (</a:t>
            </a:r>
            <a:r>
              <a:rPr lang="en-IN" sz="2200" dirty="0">
                <a:cs typeface="Segoe UI" pitchFamily="34" charset="0"/>
              </a:rPr>
              <a:t>CGST, SGST or </a:t>
            </a:r>
            <a:r>
              <a:rPr lang="en-IN" sz="2200" dirty="0" smtClean="0">
                <a:cs typeface="Segoe UI" pitchFamily="34" charset="0"/>
              </a:rPr>
              <a:t>IGST)</a:t>
            </a:r>
          </a:p>
          <a:p>
            <a:pPr marL="171450" indent="-171450" algn="just">
              <a:spcAft>
                <a:spcPts val="1200"/>
              </a:spcAft>
              <a:buClr>
                <a:schemeClr val="accent1">
                  <a:lumMod val="75000"/>
                </a:schemeClr>
              </a:buClr>
              <a:buSzPct val="97000"/>
              <a:buFont typeface="Arial" pitchFamily="34" charset="0"/>
              <a:buChar char="•"/>
            </a:pPr>
            <a:r>
              <a:rPr lang="en-IN" sz="2200" dirty="0" smtClean="0">
                <a:cs typeface="Segoe UI" pitchFamily="34" charset="0"/>
              </a:rPr>
              <a:t>Total Invoice value</a:t>
            </a:r>
          </a:p>
          <a:p>
            <a:pPr marL="171450" indent="-171450" algn="just">
              <a:spcAft>
                <a:spcPts val="1200"/>
              </a:spcAft>
              <a:buClr>
                <a:schemeClr val="accent1">
                  <a:lumMod val="75000"/>
                </a:schemeClr>
              </a:buClr>
              <a:buSzPct val="97000"/>
              <a:buFont typeface="Arial" pitchFamily="34" charset="0"/>
              <a:buChar char="•"/>
            </a:pPr>
            <a:r>
              <a:rPr lang="en-IN" sz="2200" dirty="0" smtClean="0">
                <a:cs typeface="Segoe UI" pitchFamily="34" charset="0"/>
              </a:rPr>
              <a:t>Each invoice to be signed or digitally signed by the authorized person</a:t>
            </a:r>
          </a:p>
          <a:p>
            <a:pPr marL="171450" indent="-171450" algn="just">
              <a:spcAft>
                <a:spcPts val="1200"/>
              </a:spcAft>
              <a:buClr>
                <a:schemeClr val="accent1">
                  <a:lumMod val="75000"/>
                </a:schemeClr>
              </a:buClr>
              <a:buSzPct val="97000"/>
              <a:buFont typeface="Arial" pitchFamily="34" charset="0"/>
              <a:buChar char="•"/>
            </a:pPr>
            <a:endParaRPr lang="en-IN" sz="2200" dirty="0">
              <a:latin typeface="+mj-lt"/>
              <a:cs typeface="Segoe UI" pitchFamily="34" charset="0"/>
            </a:endParaRPr>
          </a:p>
          <a:p>
            <a:pPr marL="171450" indent="-171450" algn="just">
              <a:spcAft>
                <a:spcPts val="1200"/>
              </a:spcAft>
              <a:buClr>
                <a:schemeClr val="accent1">
                  <a:lumMod val="75000"/>
                </a:schemeClr>
              </a:buClr>
              <a:buSzPct val="97000"/>
              <a:buFont typeface="Arial" pitchFamily="34" charset="0"/>
              <a:buChar char="•"/>
            </a:pPr>
            <a:endParaRPr lang="en-IN" sz="2200" dirty="0">
              <a:latin typeface="+mj-lt"/>
              <a:cs typeface="Segoe UI" pitchFamily="34" charset="0"/>
            </a:endParaRPr>
          </a:p>
        </p:txBody>
      </p:sp>
      <p:sp>
        <p:nvSpPr>
          <p:cNvPr id="4" name="Title 1"/>
          <p:cNvSpPr>
            <a:spLocks noGrp="1"/>
          </p:cNvSpPr>
          <p:nvPr>
            <p:ph type="title"/>
          </p:nvPr>
        </p:nvSpPr>
        <p:spPr>
          <a:xfrm>
            <a:off x="192123" y="228600"/>
            <a:ext cx="8759753" cy="492443"/>
          </a:xfrm>
        </p:spPr>
        <p:txBody>
          <a:bodyPr>
            <a:noAutofit/>
          </a:bodyPr>
          <a:lstStyle/>
          <a:p>
            <a:r>
              <a:rPr lang="en-IN" sz="3200" b="1" spc="-60" dirty="0" smtClean="0">
                <a:latin typeface="Bookman Old Style" pitchFamily="18" charset="0"/>
                <a:ea typeface="+mn-ea"/>
                <a:cs typeface="Calibri"/>
              </a:rPr>
              <a:t>Contents</a:t>
            </a:r>
            <a:r>
              <a:rPr lang="en-IN" sz="3200" dirty="0" smtClean="0">
                <a:latin typeface="Bookman Old Style" pitchFamily="18" charset="0"/>
              </a:rPr>
              <a:t> </a:t>
            </a:r>
            <a:r>
              <a:rPr lang="en-IN" sz="3200" b="1" spc="-60" dirty="0" smtClean="0">
                <a:latin typeface="Bookman Old Style" pitchFamily="18" charset="0"/>
                <a:ea typeface="+mn-ea"/>
                <a:cs typeface="Calibri"/>
              </a:rPr>
              <a:t>of Invoice</a:t>
            </a:r>
            <a:endParaRPr lang="en-IN" sz="3200" b="1" spc="-60" dirty="0">
              <a:latin typeface="Bookman Old Style" pitchFamily="18" charset="0"/>
              <a:ea typeface="+mn-ea"/>
              <a:cs typeface="Calibri"/>
            </a:endParaRPr>
          </a:p>
        </p:txBody>
      </p:sp>
      <p:sp>
        <p:nvSpPr>
          <p:cNvPr id="6" name="object 5"/>
          <p:cNvSpPr txBox="1"/>
          <p:nvPr/>
        </p:nvSpPr>
        <p:spPr>
          <a:xfrm>
            <a:off x="8794629" y="6583153"/>
            <a:ext cx="282575" cy="276999"/>
          </a:xfrm>
          <a:prstGeom prst="rect">
            <a:avLst/>
          </a:prstGeom>
        </p:spPr>
        <p:txBody>
          <a:bodyPr vert="horz" wrap="square" lIns="0" tIns="0" rIns="0" bIns="0" rtlCol="0">
            <a:spAutoFit/>
          </a:bodyPr>
          <a:lstStyle/>
          <a:p>
            <a:pPr marL="25400">
              <a:lnSpc>
                <a:spcPct val="100000"/>
              </a:lnSpc>
            </a:pPr>
            <a:r>
              <a:rPr lang="en-IN" spc="-10" dirty="0" smtClean="0">
                <a:solidFill>
                  <a:srgbClr val="FFFFFF"/>
                </a:solidFill>
                <a:latin typeface="Calibri"/>
                <a:cs typeface="Calibri"/>
              </a:rPr>
              <a:t>27</a:t>
            </a:r>
            <a:endParaRPr sz="1800" dirty="0">
              <a:latin typeface="Calibri"/>
              <a:cs typeface="Calibri"/>
            </a:endParaRPr>
          </a:p>
        </p:txBody>
      </p:sp>
    </p:spTree>
    <p:extLst>
      <p:ext uri="{BB962C8B-B14F-4D97-AF65-F5344CB8AC3E}">
        <p14:creationId xmlns:p14="http://schemas.microsoft.com/office/powerpoint/2010/main" val="2422428091"/>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a:blipFill>
            <a:blip r:embed="rId2" cstate="print"/>
            <a:tile tx="0" ty="0" sx="100000" sy="100000" flip="none" algn="tl"/>
          </a:blipFill>
        </p:spPr>
        <p:txBody>
          <a:bodyPr>
            <a:noAutofit/>
          </a:bodyPr>
          <a:lstStyle/>
          <a:p>
            <a:r>
              <a:rPr lang="en-US" sz="3200" b="1" dirty="0" smtClean="0">
                <a:latin typeface="Bookman Old Style" pitchFamily="18" charset="0"/>
                <a:ea typeface="Verdana" pitchFamily="34" charset="0"/>
                <a:cs typeface="Calibri" pitchFamily="34" charset="0"/>
              </a:rPr>
              <a:t>INVOICE MATCHING</a:t>
            </a:r>
            <a:br>
              <a:rPr lang="en-US" sz="3200" b="1" dirty="0" smtClean="0">
                <a:latin typeface="Bookman Old Style" pitchFamily="18" charset="0"/>
                <a:ea typeface="Verdana" pitchFamily="34" charset="0"/>
                <a:cs typeface="Calibri" pitchFamily="34" charset="0"/>
              </a:rPr>
            </a:br>
            <a:r>
              <a:rPr lang="en-US" sz="3200" b="1" dirty="0" smtClean="0">
                <a:latin typeface="Bookman Old Style" pitchFamily="18" charset="0"/>
                <a:ea typeface="Verdana" pitchFamily="34" charset="0"/>
                <a:cs typeface="Calibri" pitchFamily="34" charset="0"/>
              </a:rPr>
              <a:t>                                   Sec. 42 &amp; 43</a:t>
            </a:r>
            <a:endParaRPr lang="en-US" sz="3200" dirty="0">
              <a:latin typeface="Bookman Old Style" pitchFamily="18" charset="0"/>
            </a:endParaRPr>
          </a:p>
        </p:txBody>
      </p:sp>
      <p:sp>
        <p:nvSpPr>
          <p:cNvPr id="3" name="Content Placeholder 2"/>
          <p:cNvSpPr>
            <a:spLocks noGrp="1"/>
          </p:cNvSpPr>
          <p:nvPr>
            <p:ph idx="1"/>
          </p:nvPr>
        </p:nvSpPr>
        <p:spPr>
          <a:xfrm>
            <a:off x="457200" y="1484784"/>
            <a:ext cx="8229600" cy="5257800"/>
          </a:xfrm>
          <a:solidFill>
            <a:schemeClr val="accent5">
              <a:lumMod val="60000"/>
              <a:lumOff val="40000"/>
            </a:schemeClr>
          </a:solidFill>
        </p:spPr>
        <p:txBody>
          <a:bodyPr>
            <a:normAutofit fontScale="70000" lnSpcReduction="20000"/>
          </a:bodyPr>
          <a:lstStyle/>
          <a:p>
            <a:pPr algn="just">
              <a:buClrTx/>
              <a:buSzPct val="170000"/>
            </a:pPr>
            <a:r>
              <a:rPr lang="en-US" b="1" dirty="0" smtClean="0">
                <a:latin typeface="Bookman Old Style" pitchFamily="18" charset="0"/>
                <a:ea typeface="Verdana" pitchFamily="34" charset="0"/>
                <a:cs typeface="Calibri" pitchFamily="34" charset="0"/>
              </a:rPr>
              <a:t>After filing of return by the taxable person, his inward supplies and/or debit notes shall be matched  with the corresponding outward supplies and/or debit notes declared by the supplier in his tax return.</a:t>
            </a:r>
          </a:p>
          <a:p>
            <a:pPr algn="just">
              <a:buClrTx/>
              <a:buSzPct val="170000"/>
              <a:buNone/>
            </a:pPr>
            <a:endParaRPr lang="en-US" b="1" dirty="0" smtClean="0">
              <a:latin typeface="Bookman Old Style" pitchFamily="18" charset="0"/>
              <a:ea typeface="Verdana" pitchFamily="34" charset="0"/>
              <a:cs typeface="Calibri" pitchFamily="34" charset="0"/>
            </a:endParaRPr>
          </a:p>
          <a:p>
            <a:pPr algn="just">
              <a:buClrTx/>
              <a:buSzPct val="170000"/>
            </a:pPr>
            <a:r>
              <a:rPr lang="en-US" b="1" dirty="0" smtClean="0">
                <a:latin typeface="Bookman Old Style" pitchFamily="18" charset="0"/>
                <a:ea typeface="Verdana" pitchFamily="34" charset="0"/>
                <a:cs typeface="Calibri" pitchFamily="34" charset="0"/>
              </a:rPr>
              <a:t>In case of matching, the ITC claimed by the taxable person shall be finally accepted and he shall be informed. </a:t>
            </a:r>
          </a:p>
          <a:p>
            <a:pPr algn="just">
              <a:buClrTx/>
              <a:buSzPct val="170000"/>
              <a:buNone/>
            </a:pPr>
            <a:r>
              <a:rPr lang="en-US" b="1" dirty="0" smtClean="0">
                <a:latin typeface="Bookman Old Style" pitchFamily="18" charset="0"/>
                <a:ea typeface="Verdana" pitchFamily="34" charset="0"/>
                <a:cs typeface="Calibri" pitchFamily="34" charset="0"/>
              </a:rPr>
              <a:t> </a:t>
            </a:r>
          </a:p>
          <a:p>
            <a:pPr algn="just">
              <a:buClrTx/>
              <a:buSzPct val="170000"/>
            </a:pPr>
            <a:r>
              <a:rPr lang="en-US" b="1" dirty="0" smtClean="0">
                <a:latin typeface="Bookman Old Style" pitchFamily="18" charset="0"/>
                <a:ea typeface="Verdana" pitchFamily="34" charset="0"/>
                <a:cs typeface="Calibri" pitchFamily="34" charset="0"/>
              </a:rPr>
              <a:t>In case of </a:t>
            </a:r>
            <a:r>
              <a:rPr lang="en-US" b="1" dirty="0" err="1" smtClean="0">
                <a:latin typeface="Bookman Old Style" pitchFamily="18" charset="0"/>
                <a:ea typeface="Verdana" pitchFamily="34" charset="0"/>
                <a:cs typeface="Calibri" pitchFamily="34" charset="0"/>
              </a:rPr>
              <a:t>mis</a:t>
            </a:r>
            <a:r>
              <a:rPr lang="en-US" b="1" dirty="0" smtClean="0">
                <a:latin typeface="Bookman Old Style" pitchFamily="18" charset="0"/>
                <a:ea typeface="Verdana" pitchFamily="34" charset="0"/>
                <a:cs typeface="Calibri" pitchFamily="34" charset="0"/>
              </a:rPr>
              <a:t>-match, the discrepancy shall be notified to the taxable person and his supplier. </a:t>
            </a:r>
          </a:p>
          <a:p>
            <a:pPr algn="just">
              <a:buClrTx/>
              <a:buSzPct val="170000"/>
              <a:buNone/>
            </a:pPr>
            <a:endParaRPr lang="en-US" b="1" dirty="0" smtClean="0">
              <a:latin typeface="Bookman Old Style" pitchFamily="18" charset="0"/>
              <a:ea typeface="Verdana" pitchFamily="34" charset="0"/>
              <a:cs typeface="Calibri" pitchFamily="34" charset="0"/>
            </a:endParaRPr>
          </a:p>
          <a:p>
            <a:pPr algn="just">
              <a:buClrTx/>
              <a:buSzPct val="170000"/>
            </a:pPr>
            <a:r>
              <a:rPr lang="en-US" b="1" dirty="0" smtClean="0">
                <a:latin typeface="Bookman Old Style" pitchFamily="18" charset="0"/>
                <a:ea typeface="Verdana" pitchFamily="34" charset="0"/>
                <a:cs typeface="Calibri" pitchFamily="34" charset="0"/>
              </a:rPr>
              <a:t>Where the supplier does not rectify the discrepancy in his return, the amount to the extent of discrepancy shall be added to the output tax liability of the taxable person.</a:t>
            </a:r>
            <a:endParaRPr lang="en-IN" b="1" dirty="0" smtClean="0">
              <a:latin typeface="Bookman Old Style" pitchFamily="18" charset="0"/>
              <a:ea typeface="Verdana" pitchFamily="34" charset="0"/>
              <a:cs typeface="Calibri" pitchFamily="34" charset="0"/>
            </a:endParaRPr>
          </a:p>
          <a:p>
            <a:endParaRPr lang="en-US" dirty="0"/>
          </a:p>
        </p:txBody>
      </p:sp>
    </p:spTree>
    <p:extLst>
      <p:ext uri="{BB962C8B-B14F-4D97-AF65-F5344CB8AC3E}">
        <p14:creationId xmlns:p14="http://schemas.microsoft.com/office/powerpoint/2010/main" val="1422678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2">
              <a:lumMod val="20000"/>
              <a:lumOff val="80000"/>
            </a:schemeClr>
          </a:solidFill>
        </p:spPr>
        <p:txBody>
          <a:bodyPr>
            <a:noAutofit/>
          </a:bodyPr>
          <a:lstStyle/>
          <a:p>
            <a:r>
              <a:rPr lang="en-US" sz="3200" b="1" dirty="0" smtClean="0">
                <a:latin typeface="Bookman Old Style" pitchFamily="18" charset="0"/>
                <a:ea typeface="Verdana" pitchFamily="34" charset="0"/>
                <a:cs typeface="Calibri" pitchFamily="34" charset="0"/>
              </a:rPr>
              <a:t/>
            </a:r>
            <a:br>
              <a:rPr lang="en-US" sz="3200" b="1" dirty="0" smtClean="0">
                <a:latin typeface="Bookman Old Style" pitchFamily="18" charset="0"/>
                <a:ea typeface="Verdana" pitchFamily="34" charset="0"/>
                <a:cs typeface="Calibri" pitchFamily="34" charset="0"/>
              </a:rPr>
            </a:br>
            <a:r>
              <a:rPr lang="en-US" sz="3200" b="1" dirty="0" smtClean="0">
                <a:latin typeface="Bookman Old Style" pitchFamily="18" charset="0"/>
                <a:ea typeface="Verdana" pitchFamily="34" charset="0"/>
                <a:cs typeface="Calibri" pitchFamily="34" charset="0"/>
              </a:rPr>
              <a:t>INVOICE MATCHING</a:t>
            </a:r>
            <a:r>
              <a:rPr lang="en-US" sz="3200" b="1" dirty="0" smtClean="0">
                <a:latin typeface="Bookman Old Style" pitchFamily="18" charset="0"/>
                <a:ea typeface="Verdana" pitchFamily="34" charset="0"/>
                <a:cs typeface="Calibri" pitchFamily="34" charset="0"/>
              </a:rPr>
              <a:t>.. Contd</a:t>
            </a:r>
            <a:r>
              <a:rPr lang="en-US" sz="3200" b="1" dirty="0" smtClean="0">
                <a:latin typeface="Bookman Old Style" pitchFamily="18" charset="0"/>
                <a:ea typeface="Verdana" pitchFamily="34" charset="0"/>
                <a:cs typeface="Calibri" pitchFamily="34" charset="0"/>
              </a:rPr>
              <a:t>.</a:t>
            </a:r>
            <a:br>
              <a:rPr lang="en-US" sz="3200" b="1" dirty="0" smtClean="0">
                <a:latin typeface="Bookman Old Style" pitchFamily="18" charset="0"/>
                <a:ea typeface="Verdana" pitchFamily="34" charset="0"/>
                <a:cs typeface="Calibri" pitchFamily="34" charset="0"/>
              </a:rPr>
            </a:br>
            <a:endParaRPr lang="en-US" sz="3200" b="1" dirty="0">
              <a:latin typeface="Bookman Old Style" pitchFamily="18" charset="0"/>
            </a:endParaRPr>
          </a:p>
        </p:txBody>
      </p:sp>
      <p:sp>
        <p:nvSpPr>
          <p:cNvPr id="3" name="Content Placeholder 2"/>
          <p:cNvSpPr>
            <a:spLocks noGrp="1"/>
          </p:cNvSpPr>
          <p:nvPr>
            <p:ph idx="1"/>
          </p:nvPr>
        </p:nvSpPr>
        <p:spPr>
          <a:xfrm>
            <a:off x="457200" y="1149928"/>
            <a:ext cx="8229600" cy="4976236"/>
          </a:xfrm>
          <a:gradFill>
            <a:gsLst>
              <a:gs pos="0">
                <a:srgbClr val="8488C4"/>
              </a:gs>
              <a:gs pos="53000">
                <a:srgbClr val="D4DEFF"/>
              </a:gs>
              <a:gs pos="83000">
                <a:srgbClr val="D4DEFF"/>
              </a:gs>
              <a:gs pos="100000">
                <a:srgbClr val="96AB94"/>
              </a:gs>
            </a:gsLst>
            <a:lin ang="5400000" scaled="0"/>
          </a:gradFill>
        </p:spPr>
        <p:txBody>
          <a:bodyPr>
            <a:normAutofit fontScale="55000" lnSpcReduction="20000"/>
          </a:bodyPr>
          <a:lstStyle/>
          <a:p>
            <a:pPr algn="just">
              <a:lnSpc>
                <a:spcPct val="120000"/>
              </a:lnSpc>
              <a:buSzPct val="170000"/>
            </a:pPr>
            <a:r>
              <a:rPr lang="en-US" b="1" dirty="0" smtClean="0">
                <a:latin typeface="Bookman Old Style" pitchFamily="18" charset="0"/>
                <a:ea typeface="Verdana" pitchFamily="34" charset="0"/>
                <a:cs typeface="Calibri" pitchFamily="34" charset="0"/>
              </a:rPr>
              <a:t>Likewise, the reduction in tax liability due to issue of a credit note by the supplier shall be matched with the reduction in ITC claimed by the recipient in his  return. </a:t>
            </a:r>
          </a:p>
          <a:p>
            <a:pPr marL="0" indent="0" algn="just">
              <a:lnSpc>
                <a:spcPct val="120000"/>
              </a:lnSpc>
              <a:buSzPct val="170000"/>
              <a:buNone/>
            </a:pPr>
            <a:endParaRPr lang="en-US" b="1" dirty="0" smtClean="0">
              <a:latin typeface="Bookman Old Style" pitchFamily="18" charset="0"/>
              <a:ea typeface="Verdana" pitchFamily="34" charset="0"/>
              <a:cs typeface="Calibri" pitchFamily="34" charset="0"/>
            </a:endParaRPr>
          </a:p>
          <a:p>
            <a:pPr algn="just">
              <a:lnSpc>
                <a:spcPct val="120000"/>
              </a:lnSpc>
              <a:buSzPct val="170000"/>
            </a:pPr>
            <a:r>
              <a:rPr lang="en-US" b="1" dirty="0" smtClean="0">
                <a:latin typeface="Bookman Old Style" pitchFamily="18" charset="0"/>
                <a:ea typeface="Verdana" pitchFamily="34" charset="0"/>
                <a:cs typeface="Calibri" pitchFamily="34" charset="0"/>
              </a:rPr>
              <a:t>In case of matching, such reduction in the tax liability shall be finally accepted and communicated to the supplier.  </a:t>
            </a:r>
          </a:p>
          <a:p>
            <a:pPr marL="0" indent="0" algn="just">
              <a:lnSpc>
                <a:spcPct val="120000"/>
              </a:lnSpc>
              <a:buSzPct val="170000"/>
              <a:buNone/>
            </a:pPr>
            <a:endParaRPr lang="en-US" sz="2800" b="1" dirty="0" smtClean="0">
              <a:latin typeface="Bookman Old Style" pitchFamily="18" charset="0"/>
              <a:ea typeface="Verdana" pitchFamily="34" charset="0"/>
              <a:cs typeface="Calibri" pitchFamily="34" charset="0"/>
            </a:endParaRPr>
          </a:p>
          <a:p>
            <a:pPr algn="just">
              <a:buSzPct val="170000"/>
            </a:pPr>
            <a:r>
              <a:rPr lang="en-US" b="1" dirty="0" smtClean="0">
                <a:latin typeface="Bookman Old Style" pitchFamily="18" charset="0"/>
                <a:ea typeface="Verdana" pitchFamily="34" charset="0"/>
                <a:cs typeface="Calibri" pitchFamily="34" charset="0"/>
              </a:rPr>
              <a:t>In case of </a:t>
            </a:r>
            <a:r>
              <a:rPr lang="en-US" b="1" dirty="0" err="1" smtClean="0">
                <a:latin typeface="Bookman Old Style" pitchFamily="18" charset="0"/>
                <a:ea typeface="Verdana" pitchFamily="34" charset="0"/>
                <a:cs typeface="Calibri" pitchFamily="34" charset="0"/>
              </a:rPr>
              <a:t>mis</a:t>
            </a:r>
            <a:r>
              <a:rPr lang="en-US" b="1" dirty="0" smtClean="0">
                <a:latin typeface="Bookman Old Style" pitchFamily="18" charset="0"/>
                <a:ea typeface="Verdana" pitchFamily="34" charset="0"/>
                <a:cs typeface="Calibri" pitchFamily="34" charset="0"/>
              </a:rPr>
              <a:t>-match, the discrepancy shall be notified to the supplier and the recipient.</a:t>
            </a:r>
          </a:p>
          <a:p>
            <a:pPr algn="just">
              <a:buSzPct val="170000"/>
            </a:pPr>
            <a:endParaRPr lang="en-IN" b="1" dirty="0" smtClean="0">
              <a:latin typeface="Bookman Old Style" pitchFamily="18" charset="0"/>
              <a:ea typeface="Verdana" pitchFamily="34" charset="0"/>
              <a:cs typeface="Calibri" pitchFamily="34" charset="0"/>
            </a:endParaRPr>
          </a:p>
          <a:p>
            <a:pPr algn="just">
              <a:buSzPct val="170000"/>
            </a:pPr>
            <a:r>
              <a:rPr lang="en-US" b="1" dirty="0" smtClean="0">
                <a:latin typeface="Bookman Old Style" pitchFamily="18" charset="0"/>
                <a:ea typeface="Verdana" pitchFamily="34" charset="0"/>
                <a:cs typeface="Calibri" pitchFamily="34" charset="0"/>
              </a:rPr>
              <a:t>Where the recipient does not rectify the discrepancy and reduce his ITC claim in his  return, the amount to the extent of discrepancy shall be added to the output tax liability of the supplier.</a:t>
            </a:r>
          </a:p>
          <a:p>
            <a:pPr algn="just">
              <a:buSzPct val="170000"/>
              <a:buNone/>
            </a:pPr>
            <a:endParaRPr lang="en-US" b="1" dirty="0" smtClean="0">
              <a:latin typeface="Bookman Old Style" pitchFamily="18" charset="0"/>
              <a:ea typeface="Verdana" pitchFamily="34" charset="0"/>
              <a:cs typeface="Calibri" pitchFamily="34" charset="0"/>
            </a:endParaRPr>
          </a:p>
          <a:p>
            <a:pPr algn="just">
              <a:buSzPct val="170000"/>
            </a:pPr>
            <a:r>
              <a:rPr lang="en-US" b="1" dirty="0" smtClean="0">
                <a:latin typeface="Bookman Old Style" pitchFamily="18" charset="0"/>
                <a:ea typeface="Verdana" pitchFamily="34" charset="0"/>
                <a:cs typeface="Calibri" pitchFamily="34" charset="0"/>
              </a:rPr>
              <a:t>A taxable person can reclaim the ITC reversed only after the concerned supplier furnishes the details of invoice and/or debit note in his return. </a:t>
            </a:r>
          </a:p>
          <a:p>
            <a:endParaRPr lang="en-US" dirty="0"/>
          </a:p>
        </p:txBody>
      </p:sp>
    </p:spTree>
    <p:extLst>
      <p:ext uri="{BB962C8B-B14F-4D97-AF65-F5344CB8AC3E}">
        <p14:creationId xmlns:p14="http://schemas.microsoft.com/office/powerpoint/2010/main" val="2797699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IN" sz="3200" b="1" dirty="0" smtClean="0">
                <a:latin typeface="Bookman Old Style" pitchFamily="18" charset="0"/>
              </a:rPr>
              <a:t>Works Contract</a:t>
            </a:r>
            <a:r>
              <a:rPr lang="en-IN" sz="3200" b="1" dirty="0" smtClean="0">
                <a:latin typeface="Bookman Old Style" pitchFamily="18" charset="0"/>
              </a:rPr>
              <a:t>:</a:t>
            </a:r>
            <a:endParaRPr lang="en-IN" sz="3200" b="1" dirty="0">
              <a:latin typeface="Bookman Old Style" pitchFamily="18" charset="0"/>
            </a:endParaRPr>
          </a:p>
        </p:txBody>
      </p:sp>
      <p:sp>
        <p:nvSpPr>
          <p:cNvPr id="3" name="Content Placeholder 2"/>
          <p:cNvSpPr>
            <a:spLocks noGrp="1"/>
          </p:cNvSpPr>
          <p:nvPr>
            <p:ph idx="1"/>
          </p:nvPr>
        </p:nvSpPr>
        <p:spPr>
          <a:xfrm>
            <a:off x="457200" y="1196752"/>
            <a:ext cx="8229600" cy="4929411"/>
          </a:xfrm>
        </p:spPr>
        <p:txBody>
          <a:bodyPr>
            <a:normAutofit fontScale="47500" lnSpcReduction="20000"/>
          </a:bodyPr>
          <a:lstStyle/>
          <a:p>
            <a:pPr>
              <a:buNone/>
            </a:pPr>
            <a:endParaRPr lang="en-IN" dirty="0" smtClean="0"/>
          </a:p>
          <a:p>
            <a:pPr>
              <a:buNone/>
            </a:pPr>
            <a:r>
              <a:rPr lang="en-IN" sz="5100" dirty="0" smtClean="0">
                <a:latin typeface="Bookman Old Style" pitchFamily="18" charset="0"/>
              </a:rPr>
              <a:t> </a:t>
            </a:r>
            <a:r>
              <a:rPr lang="en-IN" sz="5100" dirty="0" smtClean="0">
                <a:latin typeface="Bookman Old Style" pitchFamily="18" charset="0"/>
              </a:rPr>
              <a:t>Definition of Works Contract: </a:t>
            </a:r>
          </a:p>
          <a:p>
            <a:pPr>
              <a:buNone/>
            </a:pPr>
            <a:endParaRPr lang="en-IN" dirty="0" smtClean="0"/>
          </a:p>
          <a:p>
            <a:pPr algn="just">
              <a:lnSpc>
                <a:spcPct val="170000"/>
              </a:lnSpc>
            </a:pPr>
            <a:r>
              <a:rPr lang="en-IN" sz="4400" b="1" dirty="0" smtClean="0">
                <a:latin typeface="Bookman Old Style" pitchFamily="18" charset="0"/>
              </a:rPr>
              <a:t>Section 2 sub Section (110)</a:t>
            </a:r>
            <a:r>
              <a:rPr lang="en-IN" sz="4400" dirty="0" smtClean="0">
                <a:latin typeface="Bookman Old Style" pitchFamily="18" charset="0"/>
              </a:rPr>
              <a:t> defines - Works contract means a contract  - Wherein transfer of property in goods is involved - In the execution of such contract - and includes contract for building, construction, fabrication, completion, erection, installation, fitting out, improvement, modification, repair, maintenance, renovation, alteration or commissioning of any immovable property;  </a:t>
            </a:r>
            <a:endParaRPr lang="en-IN"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Bookman Old Style" pitchFamily="18" charset="0"/>
              </a:rPr>
              <a:t>What is not works contract:</a:t>
            </a:r>
            <a:endParaRPr lang="en-IN" sz="3200" b="1" dirty="0">
              <a:latin typeface="Bookman Old Style"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IN" dirty="0" smtClean="0">
                <a:latin typeface="Bookman Old Style" pitchFamily="18" charset="0"/>
              </a:rPr>
              <a:t>What is not works contract:</a:t>
            </a:r>
          </a:p>
          <a:p>
            <a:pPr>
              <a:buNone/>
            </a:pPr>
            <a:r>
              <a:rPr lang="en-IN" dirty="0" smtClean="0">
                <a:latin typeface="Bookman Old Style" pitchFamily="18" charset="0"/>
              </a:rPr>
              <a:t> </a:t>
            </a:r>
          </a:p>
          <a:p>
            <a:pPr marL="514350" indent="-514350">
              <a:buAutoNum type="arabicPeriod"/>
            </a:pPr>
            <a:r>
              <a:rPr lang="en-IN" dirty="0" smtClean="0">
                <a:latin typeface="Bookman Old Style" pitchFamily="18" charset="0"/>
              </a:rPr>
              <a:t>The contract that is merely for supply of goods is not a works contract. Like supply of material only for construction is pure supply of goods  which attracts provision of supply of goods </a:t>
            </a:r>
            <a:endParaRPr lang="en-IN" dirty="0">
              <a:latin typeface="Bookman Old Style" pitchFamily="18" charset="0"/>
            </a:endParaRPr>
          </a:p>
          <a:p>
            <a:pPr marL="514350" indent="-514350">
              <a:buAutoNum type="arabicPeriod"/>
            </a:pPr>
            <a:endParaRPr lang="en-IN" dirty="0" smtClean="0">
              <a:latin typeface="Bookman Old Style" pitchFamily="18" charset="0"/>
            </a:endParaRPr>
          </a:p>
          <a:p>
            <a:pPr marL="514350" indent="-514350">
              <a:buAutoNum type="arabicPeriod"/>
            </a:pPr>
            <a:r>
              <a:rPr lang="en-IN" dirty="0" smtClean="0">
                <a:latin typeface="Bookman Old Style" pitchFamily="18" charset="0"/>
              </a:rPr>
              <a:t> The contract that is merely for supply of </a:t>
            </a:r>
            <a:r>
              <a:rPr lang="en-IN" dirty="0" smtClean="0">
                <a:latin typeface="Bookman Old Style" pitchFamily="18" charset="0"/>
              </a:rPr>
              <a:t>labour </a:t>
            </a:r>
            <a:r>
              <a:rPr lang="en-IN" dirty="0" smtClean="0">
                <a:latin typeface="Bookman Old Style" pitchFamily="18" charset="0"/>
              </a:rPr>
              <a:t>is also not works contract which attract provision of supply of service. Therefore Architect who only provides design for construction is not works contract. </a:t>
            </a:r>
          </a:p>
          <a:p>
            <a:pPr>
              <a:buNone/>
            </a:pPr>
            <a:endParaRPr lang="en-IN" dirty="0" smtClean="0">
              <a:latin typeface="Bookman Old Style" pitchFamily="18" charset="0"/>
            </a:endParaRPr>
          </a:p>
          <a:p>
            <a:pPr>
              <a:buNone/>
            </a:pPr>
            <a:r>
              <a:rPr lang="en-IN" dirty="0" smtClean="0">
                <a:latin typeface="Bookman Old Style" pitchFamily="18" charset="0"/>
              </a:rPr>
              <a:t> </a:t>
            </a:r>
            <a:endParaRPr lang="en-IN" dirty="0">
              <a:latin typeface="Bookman Old Style"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982993" y="1124744"/>
            <a:ext cx="5044141" cy="0"/>
          </a:xfrm>
          <a:custGeom>
            <a:avLst/>
            <a:gdLst/>
            <a:ahLst/>
            <a:cxnLst/>
            <a:rect l="l" t="t" r="r" b="b"/>
            <a:pathLst>
              <a:path w="4287520">
                <a:moveTo>
                  <a:pt x="0" y="0"/>
                </a:moveTo>
                <a:lnTo>
                  <a:pt x="4287011" y="0"/>
                </a:lnTo>
              </a:path>
            </a:pathLst>
          </a:custGeom>
          <a:ln w="9144">
            <a:solidFill>
              <a:srgbClr val="000000"/>
            </a:solidFill>
          </a:ln>
        </p:spPr>
        <p:txBody>
          <a:bodyPr wrap="square" lIns="0" tIns="0" rIns="0" bIns="0" rtlCol="0"/>
          <a:lstStyle/>
          <a:p>
            <a:endParaRPr/>
          </a:p>
        </p:txBody>
      </p:sp>
      <p:sp>
        <p:nvSpPr>
          <p:cNvPr id="5" name="object 5"/>
          <p:cNvSpPr/>
          <p:nvPr/>
        </p:nvSpPr>
        <p:spPr>
          <a:xfrm>
            <a:off x="1938169" y="1124744"/>
            <a:ext cx="89647" cy="133350"/>
          </a:xfrm>
          <a:custGeom>
            <a:avLst/>
            <a:gdLst/>
            <a:ahLst/>
            <a:cxnLst/>
            <a:rect l="l" t="t" r="r" b="b"/>
            <a:pathLst>
              <a:path w="76200" h="195579">
                <a:moveTo>
                  <a:pt x="41148" y="135636"/>
                </a:moveTo>
                <a:lnTo>
                  <a:pt x="35052" y="135636"/>
                </a:lnTo>
                <a:lnTo>
                  <a:pt x="33528" y="131064"/>
                </a:lnTo>
                <a:lnTo>
                  <a:pt x="33528" y="4572"/>
                </a:lnTo>
                <a:lnTo>
                  <a:pt x="35052" y="1524"/>
                </a:lnTo>
                <a:lnTo>
                  <a:pt x="38100" y="0"/>
                </a:lnTo>
                <a:lnTo>
                  <a:pt x="41148" y="1524"/>
                </a:lnTo>
                <a:lnTo>
                  <a:pt x="42672" y="4572"/>
                </a:lnTo>
                <a:lnTo>
                  <a:pt x="42672" y="131064"/>
                </a:lnTo>
                <a:lnTo>
                  <a:pt x="41148" y="135636"/>
                </a:lnTo>
                <a:close/>
              </a:path>
              <a:path w="76200" h="195579">
                <a:moveTo>
                  <a:pt x="38100" y="195072"/>
                </a:moveTo>
                <a:lnTo>
                  <a:pt x="0" y="118872"/>
                </a:lnTo>
                <a:lnTo>
                  <a:pt x="33528" y="118872"/>
                </a:lnTo>
                <a:lnTo>
                  <a:pt x="33528" y="131064"/>
                </a:lnTo>
                <a:lnTo>
                  <a:pt x="35052" y="135636"/>
                </a:lnTo>
                <a:lnTo>
                  <a:pt x="67818" y="135636"/>
                </a:lnTo>
                <a:lnTo>
                  <a:pt x="38100" y="195072"/>
                </a:lnTo>
                <a:close/>
              </a:path>
              <a:path w="76200" h="195579">
                <a:moveTo>
                  <a:pt x="67818" y="135636"/>
                </a:moveTo>
                <a:lnTo>
                  <a:pt x="41148" y="135636"/>
                </a:lnTo>
                <a:lnTo>
                  <a:pt x="42672" y="131064"/>
                </a:lnTo>
                <a:lnTo>
                  <a:pt x="42672" y="118872"/>
                </a:lnTo>
                <a:lnTo>
                  <a:pt x="76200" y="118872"/>
                </a:lnTo>
                <a:lnTo>
                  <a:pt x="67818" y="135636"/>
                </a:lnTo>
                <a:close/>
              </a:path>
            </a:pathLst>
          </a:custGeom>
          <a:solidFill>
            <a:srgbClr val="000000"/>
          </a:solidFill>
        </p:spPr>
        <p:txBody>
          <a:bodyPr wrap="square" lIns="0" tIns="0" rIns="0" bIns="0" rtlCol="0"/>
          <a:lstStyle/>
          <a:p>
            <a:endParaRPr/>
          </a:p>
        </p:txBody>
      </p:sp>
      <p:sp>
        <p:nvSpPr>
          <p:cNvPr id="6" name="object 6"/>
          <p:cNvSpPr/>
          <p:nvPr/>
        </p:nvSpPr>
        <p:spPr>
          <a:xfrm>
            <a:off x="6981712" y="1124744"/>
            <a:ext cx="89647" cy="133350"/>
          </a:xfrm>
          <a:custGeom>
            <a:avLst/>
            <a:gdLst/>
            <a:ahLst/>
            <a:cxnLst/>
            <a:rect l="l" t="t" r="r" b="b"/>
            <a:pathLst>
              <a:path w="76200" h="195579">
                <a:moveTo>
                  <a:pt x="41148" y="135636"/>
                </a:moveTo>
                <a:lnTo>
                  <a:pt x="35052" y="135636"/>
                </a:lnTo>
                <a:lnTo>
                  <a:pt x="33528" y="131064"/>
                </a:lnTo>
                <a:lnTo>
                  <a:pt x="33528" y="4572"/>
                </a:lnTo>
                <a:lnTo>
                  <a:pt x="35052" y="1524"/>
                </a:lnTo>
                <a:lnTo>
                  <a:pt x="38100" y="0"/>
                </a:lnTo>
                <a:lnTo>
                  <a:pt x="41148" y="1524"/>
                </a:lnTo>
                <a:lnTo>
                  <a:pt x="42672" y="4572"/>
                </a:lnTo>
                <a:lnTo>
                  <a:pt x="42672" y="131064"/>
                </a:lnTo>
                <a:lnTo>
                  <a:pt x="41148" y="135636"/>
                </a:lnTo>
                <a:close/>
              </a:path>
              <a:path w="76200" h="195579">
                <a:moveTo>
                  <a:pt x="38100" y="195072"/>
                </a:moveTo>
                <a:lnTo>
                  <a:pt x="0" y="118872"/>
                </a:lnTo>
                <a:lnTo>
                  <a:pt x="33528" y="118872"/>
                </a:lnTo>
                <a:lnTo>
                  <a:pt x="33528" y="131064"/>
                </a:lnTo>
                <a:lnTo>
                  <a:pt x="35052" y="135636"/>
                </a:lnTo>
                <a:lnTo>
                  <a:pt x="67818" y="135636"/>
                </a:lnTo>
                <a:lnTo>
                  <a:pt x="38100" y="195072"/>
                </a:lnTo>
                <a:close/>
              </a:path>
              <a:path w="76200" h="195579">
                <a:moveTo>
                  <a:pt x="67818" y="135636"/>
                </a:moveTo>
                <a:lnTo>
                  <a:pt x="41148" y="135636"/>
                </a:lnTo>
                <a:lnTo>
                  <a:pt x="42672" y="131064"/>
                </a:lnTo>
                <a:lnTo>
                  <a:pt x="42672" y="118872"/>
                </a:lnTo>
                <a:lnTo>
                  <a:pt x="76200" y="118872"/>
                </a:lnTo>
                <a:lnTo>
                  <a:pt x="67818" y="135636"/>
                </a:lnTo>
                <a:close/>
              </a:path>
            </a:pathLst>
          </a:custGeom>
          <a:solidFill>
            <a:srgbClr val="000000"/>
          </a:solidFill>
        </p:spPr>
        <p:txBody>
          <a:bodyPr wrap="square" lIns="0" tIns="0" rIns="0" bIns="0" rtlCol="0"/>
          <a:lstStyle/>
          <a:p>
            <a:endParaRPr/>
          </a:p>
        </p:txBody>
      </p:sp>
      <p:sp>
        <p:nvSpPr>
          <p:cNvPr id="7" name="object 7"/>
          <p:cNvSpPr txBox="1"/>
          <p:nvPr/>
        </p:nvSpPr>
        <p:spPr>
          <a:xfrm>
            <a:off x="899592" y="1268760"/>
            <a:ext cx="3024336" cy="710964"/>
          </a:xfrm>
          <a:prstGeom prst="rect">
            <a:avLst/>
          </a:prstGeom>
          <a:ln w="9143">
            <a:solidFill>
              <a:srgbClr val="000000"/>
            </a:solidFill>
          </a:ln>
        </p:spPr>
        <p:txBody>
          <a:bodyPr vert="horz" wrap="square" lIns="0" tIns="15240" rIns="0" bIns="0" rtlCol="0">
            <a:spAutoFit/>
          </a:bodyPr>
          <a:lstStyle/>
          <a:p>
            <a:pPr marL="126364" marR="112395" indent="-33655">
              <a:lnSpc>
                <a:spcPct val="112500"/>
              </a:lnSpc>
              <a:spcBef>
                <a:spcPts val="120"/>
              </a:spcBef>
            </a:pPr>
            <a:r>
              <a:rPr sz="2000" spc="5" dirty="0">
                <a:latin typeface="Bookman Old Style" pitchFamily="18" charset="0"/>
                <a:cs typeface="Courier New"/>
              </a:rPr>
              <a:t>Works </a:t>
            </a:r>
            <a:r>
              <a:rPr sz="2000" spc="-135" dirty="0">
                <a:latin typeface="Bookman Old Style" pitchFamily="18" charset="0"/>
                <a:cs typeface="Courier New"/>
              </a:rPr>
              <a:t>Contract </a:t>
            </a:r>
            <a:r>
              <a:rPr sz="2000" spc="-60" dirty="0">
                <a:latin typeface="Bookman Old Style" pitchFamily="18" charset="0"/>
                <a:cs typeface="Courier New"/>
              </a:rPr>
              <a:t>which  </a:t>
            </a:r>
            <a:r>
              <a:rPr sz="2000" spc="-140" dirty="0">
                <a:latin typeface="Bookman Old Style" pitchFamily="18" charset="0"/>
                <a:cs typeface="Courier New"/>
              </a:rPr>
              <a:t>Involve</a:t>
            </a:r>
            <a:r>
              <a:rPr sz="2000" spc="-470" dirty="0">
                <a:latin typeface="Bookman Old Style" pitchFamily="18" charset="0"/>
                <a:cs typeface="Courier New"/>
              </a:rPr>
              <a:t> </a:t>
            </a:r>
            <a:r>
              <a:rPr sz="2000" spc="-260" dirty="0">
                <a:latin typeface="Bookman Old Style" pitchFamily="18" charset="0"/>
                <a:cs typeface="Courier New"/>
              </a:rPr>
              <a:t>civil</a:t>
            </a:r>
            <a:r>
              <a:rPr sz="2000" spc="-470" dirty="0">
                <a:latin typeface="Bookman Old Style" pitchFamily="18" charset="0"/>
                <a:cs typeface="Courier New"/>
              </a:rPr>
              <a:t> </a:t>
            </a:r>
            <a:r>
              <a:rPr lang="en-US" sz="2000" spc="-470" dirty="0" smtClean="0">
                <a:latin typeface="Bookman Old Style" pitchFamily="18" charset="0"/>
                <a:cs typeface="Courier New"/>
              </a:rPr>
              <a:t> </a:t>
            </a:r>
            <a:r>
              <a:rPr sz="2000" spc="-140" dirty="0" smtClean="0">
                <a:latin typeface="Bookman Old Style" pitchFamily="18" charset="0"/>
                <a:cs typeface="Courier New"/>
              </a:rPr>
              <a:t>construction</a:t>
            </a:r>
            <a:endParaRPr sz="2000" dirty="0">
              <a:latin typeface="Bookman Old Style" pitchFamily="18" charset="0"/>
              <a:cs typeface="Courier New"/>
            </a:endParaRPr>
          </a:p>
        </p:txBody>
      </p:sp>
      <p:sp>
        <p:nvSpPr>
          <p:cNvPr id="8" name="object 8"/>
          <p:cNvSpPr txBox="1"/>
          <p:nvPr/>
        </p:nvSpPr>
        <p:spPr>
          <a:xfrm>
            <a:off x="5148064" y="1340768"/>
            <a:ext cx="3312367" cy="1056828"/>
          </a:xfrm>
          <a:prstGeom prst="rect">
            <a:avLst/>
          </a:prstGeom>
          <a:ln w="9143">
            <a:solidFill>
              <a:srgbClr val="000000"/>
            </a:solidFill>
          </a:ln>
        </p:spPr>
        <p:txBody>
          <a:bodyPr vert="horz" wrap="square" lIns="0" tIns="13335" rIns="0" bIns="0" rtlCol="0">
            <a:spAutoFit/>
          </a:bodyPr>
          <a:lstStyle/>
          <a:p>
            <a:pPr marL="231140" marR="227329" algn="ctr">
              <a:lnSpc>
                <a:spcPct val="112500"/>
              </a:lnSpc>
              <a:spcBef>
                <a:spcPts val="105"/>
              </a:spcBef>
            </a:pPr>
            <a:r>
              <a:rPr sz="2000" spc="5" dirty="0">
                <a:latin typeface="Bookman Old Style" pitchFamily="18" charset="0"/>
                <a:cs typeface="Courier New"/>
              </a:rPr>
              <a:t>Works</a:t>
            </a:r>
            <a:r>
              <a:rPr sz="2000" spc="-480" dirty="0">
                <a:latin typeface="Bookman Old Style" pitchFamily="18" charset="0"/>
                <a:cs typeface="Courier New"/>
              </a:rPr>
              <a:t> </a:t>
            </a:r>
            <a:r>
              <a:rPr sz="2000" spc="-135" dirty="0">
                <a:latin typeface="Bookman Old Style" pitchFamily="18" charset="0"/>
                <a:cs typeface="Courier New"/>
              </a:rPr>
              <a:t>Contract</a:t>
            </a:r>
            <a:r>
              <a:rPr sz="2000" spc="-465" dirty="0">
                <a:latin typeface="Bookman Old Style" pitchFamily="18" charset="0"/>
                <a:cs typeface="Courier New"/>
              </a:rPr>
              <a:t> </a:t>
            </a:r>
            <a:r>
              <a:rPr sz="2000" spc="-60" dirty="0">
                <a:latin typeface="Bookman Old Style" pitchFamily="18" charset="0"/>
                <a:cs typeface="Courier New"/>
              </a:rPr>
              <a:t>which  </a:t>
            </a:r>
            <a:r>
              <a:rPr sz="2000" spc="-45" dirty="0">
                <a:latin typeface="Bookman Old Style" pitchFamily="18" charset="0"/>
                <a:cs typeface="Courier New"/>
              </a:rPr>
              <a:t>Does</a:t>
            </a:r>
            <a:r>
              <a:rPr sz="2000" spc="-475" dirty="0">
                <a:latin typeface="Bookman Old Style" pitchFamily="18" charset="0"/>
                <a:cs typeface="Courier New"/>
              </a:rPr>
              <a:t> </a:t>
            </a:r>
            <a:r>
              <a:rPr sz="2000" spc="-110" dirty="0">
                <a:latin typeface="Bookman Old Style" pitchFamily="18" charset="0"/>
                <a:cs typeface="Courier New"/>
              </a:rPr>
              <a:t>not</a:t>
            </a:r>
            <a:r>
              <a:rPr sz="2000" spc="-475" dirty="0">
                <a:latin typeface="Bookman Old Style" pitchFamily="18" charset="0"/>
                <a:cs typeface="Courier New"/>
              </a:rPr>
              <a:t> </a:t>
            </a:r>
            <a:r>
              <a:rPr sz="2000" spc="-145" dirty="0">
                <a:latin typeface="Bookman Old Style" pitchFamily="18" charset="0"/>
                <a:cs typeface="Courier New"/>
              </a:rPr>
              <a:t>involve</a:t>
            </a:r>
            <a:r>
              <a:rPr sz="2000" spc="-475" dirty="0">
                <a:latin typeface="Bookman Old Style" pitchFamily="18" charset="0"/>
                <a:cs typeface="Courier New"/>
              </a:rPr>
              <a:t> </a:t>
            </a:r>
            <a:r>
              <a:rPr sz="2000" spc="-260" dirty="0">
                <a:latin typeface="Bookman Old Style" pitchFamily="18" charset="0"/>
                <a:cs typeface="Courier New"/>
              </a:rPr>
              <a:t>civil  </a:t>
            </a:r>
            <a:r>
              <a:rPr sz="2000" spc="-140" dirty="0">
                <a:latin typeface="Bookman Old Style" pitchFamily="18" charset="0"/>
                <a:cs typeface="Courier New"/>
              </a:rPr>
              <a:t>construction</a:t>
            </a:r>
            <a:endParaRPr sz="2000">
              <a:latin typeface="Bookman Old Style" pitchFamily="18" charset="0"/>
              <a:cs typeface="Courier New"/>
            </a:endParaRPr>
          </a:p>
        </p:txBody>
      </p:sp>
      <p:sp>
        <p:nvSpPr>
          <p:cNvPr id="9" name="object 9"/>
          <p:cNvSpPr/>
          <p:nvPr/>
        </p:nvSpPr>
        <p:spPr>
          <a:xfrm>
            <a:off x="1907704" y="2097491"/>
            <a:ext cx="89647" cy="107373"/>
          </a:xfrm>
          <a:custGeom>
            <a:avLst/>
            <a:gdLst/>
            <a:ahLst/>
            <a:cxnLst/>
            <a:rect l="l" t="t" r="r" b="b"/>
            <a:pathLst>
              <a:path w="76200" h="157479">
                <a:moveTo>
                  <a:pt x="38099" y="99060"/>
                </a:moveTo>
                <a:lnTo>
                  <a:pt x="35051" y="97536"/>
                </a:lnTo>
                <a:lnTo>
                  <a:pt x="33527" y="92964"/>
                </a:lnTo>
                <a:lnTo>
                  <a:pt x="33527" y="4572"/>
                </a:lnTo>
                <a:lnTo>
                  <a:pt x="35051" y="1524"/>
                </a:lnTo>
                <a:lnTo>
                  <a:pt x="38099" y="0"/>
                </a:lnTo>
                <a:lnTo>
                  <a:pt x="41147" y="1524"/>
                </a:lnTo>
                <a:lnTo>
                  <a:pt x="42671" y="4572"/>
                </a:lnTo>
                <a:lnTo>
                  <a:pt x="42671" y="92964"/>
                </a:lnTo>
                <a:lnTo>
                  <a:pt x="41147" y="97536"/>
                </a:lnTo>
                <a:lnTo>
                  <a:pt x="38099" y="99060"/>
                </a:lnTo>
                <a:close/>
              </a:path>
              <a:path w="76200" h="157479">
                <a:moveTo>
                  <a:pt x="38099" y="156972"/>
                </a:moveTo>
                <a:lnTo>
                  <a:pt x="0" y="80772"/>
                </a:lnTo>
                <a:lnTo>
                  <a:pt x="33527" y="80772"/>
                </a:lnTo>
                <a:lnTo>
                  <a:pt x="33527" y="92964"/>
                </a:lnTo>
                <a:lnTo>
                  <a:pt x="35051" y="97536"/>
                </a:lnTo>
                <a:lnTo>
                  <a:pt x="38099" y="99060"/>
                </a:lnTo>
                <a:lnTo>
                  <a:pt x="67055" y="99060"/>
                </a:lnTo>
                <a:lnTo>
                  <a:pt x="38099" y="156972"/>
                </a:lnTo>
                <a:close/>
              </a:path>
              <a:path w="76200" h="157479">
                <a:moveTo>
                  <a:pt x="67055" y="99060"/>
                </a:moveTo>
                <a:lnTo>
                  <a:pt x="38099" y="99060"/>
                </a:lnTo>
                <a:lnTo>
                  <a:pt x="41147" y="97536"/>
                </a:lnTo>
                <a:lnTo>
                  <a:pt x="42671" y="92964"/>
                </a:lnTo>
                <a:lnTo>
                  <a:pt x="42671" y="80772"/>
                </a:lnTo>
                <a:lnTo>
                  <a:pt x="76200" y="80772"/>
                </a:lnTo>
                <a:lnTo>
                  <a:pt x="67055" y="99060"/>
                </a:lnTo>
                <a:close/>
              </a:path>
            </a:pathLst>
          </a:custGeom>
          <a:solidFill>
            <a:srgbClr val="000000"/>
          </a:solidFill>
        </p:spPr>
        <p:txBody>
          <a:bodyPr wrap="square" lIns="0" tIns="0" rIns="0" bIns="0" rtlCol="0"/>
          <a:lstStyle/>
          <a:p>
            <a:endParaRPr/>
          </a:p>
        </p:txBody>
      </p:sp>
      <p:sp>
        <p:nvSpPr>
          <p:cNvPr id="10" name="object 10"/>
          <p:cNvSpPr/>
          <p:nvPr/>
        </p:nvSpPr>
        <p:spPr>
          <a:xfrm>
            <a:off x="1220993" y="2348880"/>
            <a:ext cx="2489200" cy="0"/>
          </a:xfrm>
          <a:custGeom>
            <a:avLst/>
            <a:gdLst/>
            <a:ahLst/>
            <a:cxnLst/>
            <a:rect l="l" t="t" r="r" b="b"/>
            <a:pathLst>
              <a:path w="2115820">
                <a:moveTo>
                  <a:pt x="0" y="0"/>
                </a:moveTo>
                <a:lnTo>
                  <a:pt x="2115312" y="0"/>
                </a:lnTo>
              </a:path>
            </a:pathLst>
          </a:custGeom>
          <a:ln w="9144">
            <a:solidFill>
              <a:srgbClr val="000000"/>
            </a:solidFill>
          </a:ln>
        </p:spPr>
        <p:txBody>
          <a:bodyPr wrap="square" lIns="0" tIns="0" rIns="0" bIns="0" rtlCol="0"/>
          <a:lstStyle/>
          <a:p>
            <a:endParaRPr/>
          </a:p>
        </p:txBody>
      </p:sp>
      <p:sp>
        <p:nvSpPr>
          <p:cNvPr id="11" name="object 11"/>
          <p:cNvSpPr/>
          <p:nvPr/>
        </p:nvSpPr>
        <p:spPr>
          <a:xfrm>
            <a:off x="1176169" y="2348880"/>
            <a:ext cx="89647" cy="100878"/>
          </a:xfrm>
          <a:custGeom>
            <a:avLst/>
            <a:gdLst/>
            <a:ahLst/>
            <a:cxnLst/>
            <a:rect l="l" t="t" r="r" b="b"/>
            <a:pathLst>
              <a:path w="76200" h="147954">
                <a:moveTo>
                  <a:pt x="38099" y="88392"/>
                </a:moveTo>
                <a:lnTo>
                  <a:pt x="35051" y="86868"/>
                </a:lnTo>
                <a:lnTo>
                  <a:pt x="33527" y="83820"/>
                </a:lnTo>
                <a:lnTo>
                  <a:pt x="33527" y="4572"/>
                </a:lnTo>
                <a:lnTo>
                  <a:pt x="35051" y="1524"/>
                </a:lnTo>
                <a:lnTo>
                  <a:pt x="38099" y="0"/>
                </a:lnTo>
                <a:lnTo>
                  <a:pt x="41147" y="1524"/>
                </a:lnTo>
                <a:lnTo>
                  <a:pt x="42671" y="4572"/>
                </a:lnTo>
                <a:lnTo>
                  <a:pt x="42671" y="83820"/>
                </a:lnTo>
                <a:lnTo>
                  <a:pt x="41147" y="86868"/>
                </a:lnTo>
                <a:lnTo>
                  <a:pt x="38099" y="88392"/>
                </a:lnTo>
                <a:close/>
              </a:path>
              <a:path w="76200" h="147954">
                <a:moveTo>
                  <a:pt x="38099" y="147828"/>
                </a:moveTo>
                <a:lnTo>
                  <a:pt x="0" y="71628"/>
                </a:lnTo>
                <a:lnTo>
                  <a:pt x="33527" y="71628"/>
                </a:lnTo>
                <a:lnTo>
                  <a:pt x="33527" y="83820"/>
                </a:lnTo>
                <a:lnTo>
                  <a:pt x="35051" y="86868"/>
                </a:lnTo>
                <a:lnTo>
                  <a:pt x="38099" y="88392"/>
                </a:lnTo>
                <a:lnTo>
                  <a:pt x="67817" y="88392"/>
                </a:lnTo>
                <a:lnTo>
                  <a:pt x="38099" y="147828"/>
                </a:lnTo>
                <a:close/>
              </a:path>
              <a:path w="76200" h="147954">
                <a:moveTo>
                  <a:pt x="67817" y="88392"/>
                </a:moveTo>
                <a:lnTo>
                  <a:pt x="38099" y="88392"/>
                </a:lnTo>
                <a:lnTo>
                  <a:pt x="41147" y="86868"/>
                </a:lnTo>
                <a:lnTo>
                  <a:pt x="42671" y="83820"/>
                </a:lnTo>
                <a:lnTo>
                  <a:pt x="42671" y="71628"/>
                </a:lnTo>
                <a:lnTo>
                  <a:pt x="76200" y="71628"/>
                </a:lnTo>
                <a:lnTo>
                  <a:pt x="67817" y="88392"/>
                </a:lnTo>
                <a:close/>
              </a:path>
            </a:pathLst>
          </a:custGeom>
          <a:solidFill>
            <a:srgbClr val="000000"/>
          </a:solidFill>
        </p:spPr>
        <p:txBody>
          <a:bodyPr wrap="square" lIns="0" tIns="0" rIns="0" bIns="0" rtlCol="0"/>
          <a:lstStyle/>
          <a:p>
            <a:endParaRPr/>
          </a:p>
        </p:txBody>
      </p:sp>
      <p:sp>
        <p:nvSpPr>
          <p:cNvPr id="12" name="object 12"/>
          <p:cNvSpPr/>
          <p:nvPr/>
        </p:nvSpPr>
        <p:spPr>
          <a:xfrm>
            <a:off x="3664771" y="2348880"/>
            <a:ext cx="89647" cy="100878"/>
          </a:xfrm>
          <a:custGeom>
            <a:avLst/>
            <a:gdLst/>
            <a:ahLst/>
            <a:cxnLst/>
            <a:rect l="l" t="t" r="r" b="b"/>
            <a:pathLst>
              <a:path w="76200" h="147954">
                <a:moveTo>
                  <a:pt x="38100" y="88392"/>
                </a:moveTo>
                <a:lnTo>
                  <a:pt x="35052" y="86868"/>
                </a:lnTo>
                <a:lnTo>
                  <a:pt x="33528" y="83820"/>
                </a:lnTo>
                <a:lnTo>
                  <a:pt x="33528" y="4572"/>
                </a:lnTo>
                <a:lnTo>
                  <a:pt x="35052" y="1524"/>
                </a:lnTo>
                <a:lnTo>
                  <a:pt x="38100" y="0"/>
                </a:lnTo>
                <a:lnTo>
                  <a:pt x="41148" y="1524"/>
                </a:lnTo>
                <a:lnTo>
                  <a:pt x="42672" y="4572"/>
                </a:lnTo>
                <a:lnTo>
                  <a:pt x="42672" y="83820"/>
                </a:lnTo>
                <a:lnTo>
                  <a:pt x="41148" y="86868"/>
                </a:lnTo>
                <a:lnTo>
                  <a:pt x="38100" y="88392"/>
                </a:lnTo>
                <a:close/>
              </a:path>
              <a:path w="76200" h="147954">
                <a:moveTo>
                  <a:pt x="38100" y="147828"/>
                </a:moveTo>
                <a:lnTo>
                  <a:pt x="0" y="71628"/>
                </a:lnTo>
                <a:lnTo>
                  <a:pt x="33528" y="71628"/>
                </a:lnTo>
                <a:lnTo>
                  <a:pt x="33528" y="83820"/>
                </a:lnTo>
                <a:lnTo>
                  <a:pt x="35052" y="86868"/>
                </a:lnTo>
                <a:lnTo>
                  <a:pt x="38100" y="88392"/>
                </a:lnTo>
                <a:lnTo>
                  <a:pt x="67818" y="88392"/>
                </a:lnTo>
                <a:lnTo>
                  <a:pt x="38100" y="147828"/>
                </a:lnTo>
                <a:close/>
              </a:path>
              <a:path w="76200" h="147954">
                <a:moveTo>
                  <a:pt x="67818" y="88392"/>
                </a:moveTo>
                <a:lnTo>
                  <a:pt x="38100" y="88392"/>
                </a:lnTo>
                <a:lnTo>
                  <a:pt x="41148" y="86868"/>
                </a:lnTo>
                <a:lnTo>
                  <a:pt x="42672" y="83820"/>
                </a:lnTo>
                <a:lnTo>
                  <a:pt x="42672" y="71628"/>
                </a:lnTo>
                <a:lnTo>
                  <a:pt x="76200" y="71628"/>
                </a:lnTo>
                <a:lnTo>
                  <a:pt x="67818" y="88392"/>
                </a:lnTo>
                <a:close/>
              </a:path>
            </a:pathLst>
          </a:custGeom>
          <a:solidFill>
            <a:srgbClr val="000000"/>
          </a:solidFill>
        </p:spPr>
        <p:txBody>
          <a:bodyPr wrap="square" lIns="0" tIns="0" rIns="0" bIns="0" rtlCol="0"/>
          <a:lstStyle/>
          <a:p>
            <a:endParaRPr/>
          </a:p>
        </p:txBody>
      </p:sp>
      <p:sp>
        <p:nvSpPr>
          <p:cNvPr id="13" name="object 13"/>
          <p:cNvSpPr/>
          <p:nvPr/>
        </p:nvSpPr>
        <p:spPr>
          <a:xfrm>
            <a:off x="467544" y="2636912"/>
            <a:ext cx="1938917" cy="1071365"/>
          </a:xfrm>
          <a:custGeom>
            <a:avLst/>
            <a:gdLst/>
            <a:ahLst/>
            <a:cxnLst/>
            <a:rect l="l" t="t" r="r" b="b"/>
            <a:pathLst>
              <a:path w="1228725" h="794384">
                <a:moveTo>
                  <a:pt x="0" y="0"/>
                </a:moveTo>
                <a:lnTo>
                  <a:pt x="0" y="794003"/>
                </a:lnTo>
                <a:lnTo>
                  <a:pt x="1228344" y="794003"/>
                </a:lnTo>
                <a:lnTo>
                  <a:pt x="1228344" y="0"/>
                </a:lnTo>
                <a:lnTo>
                  <a:pt x="0" y="0"/>
                </a:lnTo>
                <a:close/>
              </a:path>
            </a:pathLst>
          </a:custGeom>
          <a:ln w="9144">
            <a:solidFill>
              <a:srgbClr val="000000"/>
            </a:solidFill>
          </a:ln>
        </p:spPr>
        <p:txBody>
          <a:bodyPr wrap="square" lIns="0" tIns="0" rIns="0" bIns="0" rtlCol="0"/>
          <a:lstStyle/>
          <a:p>
            <a:endParaRPr sz="2000"/>
          </a:p>
        </p:txBody>
      </p:sp>
      <p:sp>
        <p:nvSpPr>
          <p:cNvPr id="14" name="object 14"/>
          <p:cNvSpPr txBox="1"/>
          <p:nvPr/>
        </p:nvSpPr>
        <p:spPr>
          <a:xfrm>
            <a:off x="539552" y="2673669"/>
            <a:ext cx="1807061" cy="1043363"/>
          </a:xfrm>
          <a:prstGeom prst="rect">
            <a:avLst/>
          </a:prstGeom>
        </p:spPr>
        <p:txBody>
          <a:bodyPr vert="horz" wrap="square" lIns="0" tIns="0" rIns="0" bIns="0" rtlCol="0">
            <a:spAutoFit/>
          </a:bodyPr>
          <a:lstStyle/>
          <a:p>
            <a:pPr marL="12700" marR="5080" indent="3175" algn="ctr">
              <a:lnSpc>
                <a:spcPct val="112500"/>
              </a:lnSpc>
            </a:pPr>
            <a:r>
              <a:rPr sz="2000" spc="-95" dirty="0">
                <a:latin typeface="Bookman Old Style" pitchFamily="18" charset="0"/>
                <a:cs typeface="Courier New"/>
              </a:rPr>
              <a:t>Supply </a:t>
            </a:r>
            <a:r>
              <a:rPr sz="2000" spc="-190" dirty="0">
                <a:latin typeface="Bookman Old Style" pitchFamily="18" charset="0"/>
                <a:cs typeface="Courier New"/>
              </a:rPr>
              <a:t>after  </a:t>
            </a:r>
            <a:r>
              <a:rPr sz="2000" spc="-85" dirty="0">
                <a:latin typeface="Bookman Old Style" pitchFamily="18" charset="0"/>
                <a:cs typeface="Courier New"/>
              </a:rPr>
              <a:t>Completion</a:t>
            </a:r>
            <a:r>
              <a:rPr sz="2000" spc="-540" dirty="0">
                <a:latin typeface="Bookman Old Style" pitchFamily="18" charset="0"/>
                <a:cs typeface="Courier New"/>
              </a:rPr>
              <a:t> </a:t>
            </a:r>
            <a:r>
              <a:rPr sz="2000" spc="-185" dirty="0">
                <a:latin typeface="Bookman Old Style" pitchFamily="18" charset="0"/>
                <a:cs typeface="Courier New"/>
              </a:rPr>
              <a:t>of </a:t>
            </a:r>
            <a:r>
              <a:rPr sz="2000" spc="-330" dirty="0">
                <a:latin typeface="Bookman Old Style" pitchFamily="18" charset="0"/>
                <a:cs typeface="Courier New"/>
              </a:rPr>
              <a:t> </a:t>
            </a:r>
            <a:r>
              <a:rPr sz="2000" spc="-140" dirty="0">
                <a:latin typeface="Bookman Old Style" pitchFamily="18" charset="0"/>
                <a:cs typeface="Courier New"/>
              </a:rPr>
              <a:t>construction</a:t>
            </a:r>
            <a:endParaRPr sz="2000" dirty="0">
              <a:latin typeface="Bookman Old Style" pitchFamily="18" charset="0"/>
              <a:cs typeface="Courier New"/>
            </a:endParaRPr>
          </a:p>
        </p:txBody>
      </p:sp>
      <p:sp>
        <p:nvSpPr>
          <p:cNvPr id="15" name="object 15"/>
          <p:cNvSpPr txBox="1"/>
          <p:nvPr/>
        </p:nvSpPr>
        <p:spPr>
          <a:xfrm>
            <a:off x="2843808" y="2636912"/>
            <a:ext cx="1901678" cy="1050159"/>
          </a:xfrm>
          <a:prstGeom prst="rect">
            <a:avLst/>
          </a:prstGeom>
          <a:ln w="9144">
            <a:solidFill>
              <a:srgbClr val="000000"/>
            </a:solidFill>
          </a:ln>
        </p:spPr>
        <p:txBody>
          <a:bodyPr vert="horz" wrap="square" lIns="0" tIns="15875" rIns="0" bIns="0" rtlCol="0">
            <a:spAutoFit/>
          </a:bodyPr>
          <a:lstStyle/>
          <a:p>
            <a:pPr marL="141605" marR="137795" indent="5715" algn="just">
              <a:lnSpc>
                <a:spcPct val="112100"/>
              </a:lnSpc>
              <a:spcBef>
                <a:spcPts val="125"/>
              </a:spcBef>
            </a:pPr>
            <a:r>
              <a:rPr sz="2000" spc="-95" dirty="0">
                <a:latin typeface="Bookman Old Style" pitchFamily="18" charset="0"/>
                <a:cs typeface="Courier New"/>
              </a:rPr>
              <a:t>Supply</a:t>
            </a:r>
            <a:r>
              <a:rPr sz="2000" spc="-515" dirty="0">
                <a:latin typeface="Bookman Old Style" pitchFamily="18" charset="0"/>
                <a:cs typeface="Courier New"/>
              </a:rPr>
              <a:t> </a:t>
            </a:r>
            <a:r>
              <a:rPr sz="2000" spc="-120" dirty="0">
                <a:latin typeface="Bookman Old Style" pitchFamily="18" charset="0"/>
                <a:cs typeface="Courier New"/>
              </a:rPr>
              <a:t>before  </a:t>
            </a:r>
            <a:r>
              <a:rPr sz="2000" spc="-85" dirty="0">
                <a:latin typeface="Bookman Old Style" pitchFamily="18" charset="0"/>
                <a:cs typeface="Courier New"/>
              </a:rPr>
              <a:t>Completion</a:t>
            </a:r>
            <a:r>
              <a:rPr sz="2000" spc="-520" dirty="0">
                <a:latin typeface="Bookman Old Style" pitchFamily="18" charset="0"/>
                <a:cs typeface="Courier New"/>
              </a:rPr>
              <a:t> </a:t>
            </a:r>
            <a:r>
              <a:rPr sz="2000" spc="-185" dirty="0">
                <a:latin typeface="Bookman Old Style" pitchFamily="18" charset="0"/>
                <a:cs typeface="Courier New"/>
              </a:rPr>
              <a:t>of  </a:t>
            </a:r>
            <a:r>
              <a:rPr sz="2000" spc="-140" dirty="0">
                <a:latin typeface="Bookman Old Style" pitchFamily="18" charset="0"/>
                <a:cs typeface="Courier New"/>
              </a:rPr>
              <a:t>construction</a:t>
            </a:r>
            <a:endParaRPr sz="2000" dirty="0">
              <a:latin typeface="Bookman Old Style" pitchFamily="18" charset="0"/>
              <a:cs typeface="Courier New"/>
            </a:endParaRPr>
          </a:p>
        </p:txBody>
      </p:sp>
      <p:sp>
        <p:nvSpPr>
          <p:cNvPr id="16" name="object 16"/>
          <p:cNvSpPr/>
          <p:nvPr/>
        </p:nvSpPr>
        <p:spPr>
          <a:xfrm>
            <a:off x="1181996" y="3789040"/>
            <a:ext cx="89647" cy="216477"/>
          </a:xfrm>
          <a:custGeom>
            <a:avLst/>
            <a:gdLst/>
            <a:ahLst/>
            <a:cxnLst/>
            <a:rect l="l" t="t" r="r" b="b"/>
            <a:pathLst>
              <a:path w="76200" h="317500">
                <a:moveTo>
                  <a:pt x="38099" y="259080"/>
                </a:moveTo>
                <a:lnTo>
                  <a:pt x="35051" y="257556"/>
                </a:lnTo>
                <a:lnTo>
                  <a:pt x="33527" y="252984"/>
                </a:lnTo>
                <a:lnTo>
                  <a:pt x="33527" y="4572"/>
                </a:lnTo>
                <a:lnTo>
                  <a:pt x="35051" y="1524"/>
                </a:lnTo>
                <a:lnTo>
                  <a:pt x="38099" y="0"/>
                </a:lnTo>
                <a:lnTo>
                  <a:pt x="41147" y="1524"/>
                </a:lnTo>
                <a:lnTo>
                  <a:pt x="42671" y="4572"/>
                </a:lnTo>
                <a:lnTo>
                  <a:pt x="42671" y="252984"/>
                </a:lnTo>
                <a:lnTo>
                  <a:pt x="41147" y="257556"/>
                </a:lnTo>
                <a:lnTo>
                  <a:pt x="38099" y="259080"/>
                </a:lnTo>
                <a:close/>
              </a:path>
              <a:path w="76200" h="317500">
                <a:moveTo>
                  <a:pt x="38099" y="316992"/>
                </a:moveTo>
                <a:lnTo>
                  <a:pt x="0" y="240792"/>
                </a:lnTo>
                <a:lnTo>
                  <a:pt x="33527" y="240792"/>
                </a:lnTo>
                <a:lnTo>
                  <a:pt x="33527" y="252984"/>
                </a:lnTo>
                <a:lnTo>
                  <a:pt x="35051" y="257556"/>
                </a:lnTo>
                <a:lnTo>
                  <a:pt x="38099" y="259080"/>
                </a:lnTo>
                <a:lnTo>
                  <a:pt x="67055" y="259080"/>
                </a:lnTo>
                <a:lnTo>
                  <a:pt x="38099" y="316992"/>
                </a:lnTo>
                <a:close/>
              </a:path>
              <a:path w="76200" h="317500">
                <a:moveTo>
                  <a:pt x="67055" y="259080"/>
                </a:moveTo>
                <a:lnTo>
                  <a:pt x="38099" y="259080"/>
                </a:lnTo>
                <a:lnTo>
                  <a:pt x="41147" y="257556"/>
                </a:lnTo>
                <a:lnTo>
                  <a:pt x="42671" y="252984"/>
                </a:lnTo>
                <a:lnTo>
                  <a:pt x="42671" y="240792"/>
                </a:lnTo>
                <a:lnTo>
                  <a:pt x="76200" y="240792"/>
                </a:lnTo>
                <a:lnTo>
                  <a:pt x="67055" y="259080"/>
                </a:lnTo>
                <a:close/>
              </a:path>
            </a:pathLst>
          </a:custGeom>
          <a:solidFill>
            <a:srgbClr val="000000"/>
          </a:solidFill>
        </p:spPr>
        <p:txBody>
          <a:bodyPr wrap="square" lIns="0" tIns="0" rIns="0" bIns="0" rtlCol="0"/>
          <a:lstStyle/>
          <a:p>
            <a:endParaRPr/>
          </a:p>
        </p:txBody>
      </p:sp>
      <p:sp>
        <p:nvSpPr>
          <p:cNvPr id="17" name="object 17"/>
          <p:cNvSpPr/>
          <p:nvPr/>
        </p:nvSpPr>
        <p:spPr>
          <a:xfrm>
            <a:off x="3665369" y="3789040"/>
            <a:ext cx="89647" cy="216477"/>
          </a:xfrm>
          <a:custGeom>
            <a:avLst/>
            <a:gdLst/>
            <a:ahLst/>
            <a:cxnLst/>
            <a:rect l="l" t="t" r="r" b="b"/>
            <a:pathLst>
              <a:path w="76200" h="317500">
                <a:moveTo>
                  <a:pt x="38100" y="259080"/>
                </a:moveTo>
                <a:lnTo>
                  <a:pt x="35052" y="257556"/>
                </a:lnTo>
                <a:lnTo>
                  <a:pt x="33528" y="254508"/>
                </a:lnTo>
                <a:lnTo>
                  <a:pt x="33528" y="4572"/>
                </a:lnTo>
                <a:lnTo>
                  <a:pt x="35052" y="1524"/>
                </a:lnTo>
                <a:lnTo>
                  <a:pt x="38100" y="0"/>
                </a:lnTo>
                <a:lnTo>
                  <a:pt x="42672" y="1524"/>
                </a:lnTo>
                <a:lnTo>
                  <a:pt x="42672" y="257556"/>
                </a:lnTo>
                <a:lnTo>
                  <a:pt x="38100" y="259080"/>
                </a:lnTo>
                <a:close/>
              </a:path>
              <a:path w="76200" h="317500">
                <a:moveTo>
                  <a:pt x="38100" y="316992"/>
                </a:moveTo>
                <a:lnTo>
                  <a:pt x="0" y="240792"/>
                </a:lnTo>
                <a:lnTo>
                  <a:pt x="33528" y="240792"/>
                </a:lnTo>
                <a:lnTo>
                  <a:pt x="33528" y="254508"/>
                </a:lnTo>
                <a:lnTo>
                  <a:pt x="35052" y="257556"/>
                </a:lnTo>
                <a:lnTo>
                  <a:pt x="38100" y="259080"/>
                </a:lnTo>
                <a:lnTo>
                  <a:pt x="67056" y="259080"/>
                </a:lnTo>
                <a:lnTo>
                  <a:pt x="38100" y="316992"/>
                </a:lnTo>
                <a:close/>
              </a:path>
              <a:path w="76200" h="317500">
                <a:moveTo>
                  <a:pt x="67056" y="259080"/>
                </a:moveTo>
                <a:lnTo>
                  <a:pt x="38100" y="259080"/>
                </a:lnTo>
                <a:lnTo>
                  <a:pt x="42672" y="257556"/>
                </a:lnTo>
                <a:lnTo>
                  <a:pt x="42672" y="240792"/>
                </a:lnTo>
                <a:lnTo>
                  <a:pt x="76200" y="240792"/>
                </a:lnTo>
                <a:lnTo>
                  <a:pt x="67056" y="259080"/>
                </a:lnTo>
                <a:close/>
              </a:path>
            </a:pathLst>
          </a:custGeom>
          <a:solidFill>
            <a:srgbClr val="000000"/>
          </a:solidFill>
        </p:spPr>
        <p:txBody>
          <a:bodyPr wrap="square" lIns="0" tIns="0" rIns="0" bIns="0" rtlCol="0"/>
          <a:lstStyle/>
          <a:p>
            <a:endParaRPr/>
          </a:p>
        </p:txBody>
      </p:sp>
      <p:sp>
        <p:nvSpPr>
          <p:cNvPr id="18" name="object 18"/>
          <p:cNvSpPr txBox="1"/>
          <p:nvPr/>
        </p:nvSpPr>
        <p:spPr>
          <a:xfrm>
            <a:off x="405159" y="4100364"/>
            <a:ext cx="2060434" cy="1056828"/>
          </a:xfrm>
          <a:prstGeom prst="rect">
            <a:avLst/>
          </a:prstGeom>
          <a:ln w="9143">
            <a:solidFill>
              <a:srgbClr val="000000"/>
            </a:solidFill>
          </a:ln>
        </p:spPr>
        <p:txBody>
          <a:bodyPr vert="horz" wrap="square" lIns="0" tIns="13335" rIns="0" bIns="0" rtlCol="0">
            <a:spAutoFit/>
          </a:bodyPr>
          <a:lstStyle/>
          <a:p>
            <a:pPr marL="252729" marR="243204" indent="22860" algn="just">
              <a:lnSpc>
                <a:spcPct val="112500"/>
              </a:lnSpc>
              <a:spcBef>
                <a:spcPts val="105"/>
              </a:spcBef>
            </a:pPr>
            <a:r>
              <a:rPr sz="2000" spc="-295" dirty="0">
                <a:latin typeface="Bookman Old Style" pitchFamily="18" charset="0"/>
                <a:cs typeface="Courier New"/>
              </a:rPr>
              <a:t>It</a:t>
            </a:r>
            <a:r>
              <a:rPr sz="2000" spc="-465" dirty="0">
                <a:latin typeface="Bookman Old Style" pitchFamily="18" charset="0"/>
                <a:cs typeface="Courier New"/>
              </a:rPr>
              <a:t> </a:t>
            </a:r>
            <a:r>
              <a:rPr sz="2000" spc="-265" dirty="0">
                <a:latin typeface="Bookman Old Style" pitchFamily="18" charset="0"/>
                <a:cs typeface="Courier New"/>
              </a:rPr>
              <a:t>is</a:t>
            </a:r>
            <a:r>
              <a:rPr sz="2000" spc="-480" dirty="0">
                <a:latin typeface="Bookman Old Style" pitchFamily="18" charset="0"/>
                <a:cs typeface="Courier New"/>
              </a:rPr>
              <a:t> </a:t>
            </a:r>
            <a:r>
              <a:rPr sz="2000" spc="-175" dirty="0">
                <a:latin typeface="Bookman Old Style" pitchFamily="18" charset="0"/>
                <a:cs typeface="Courier New"/>
              </a:rPr>
              <a:t>sale</a:t>
            </a:r>
            <a:r>
              <a:rPr sz="2000" spc="-465" dirty="0">
                <a:latin typeface="Bookman Old Style" pitchFamily="18" charset="0"/>
                <a:cs typeface="Courier New"/>
              </a:rPr>
              <a:t> </a:t>
            </a:r>
            <a:r>
              <a:rPr sz="2000" spc="-185" dirty="0">
                <a:latin typeface="Bookman Old Style" pitchFamily="18" charset="0"/>
                <a:cs typeface="Courier New"/>
              </a:rPr>
              <a:t>of  </a:t>
            </a:r>
            <a:r>
              <a:rPr sz="2000" spc="-305" dirty="0">
                <a:latin typeface="Bookman Old Style" pitchFamily="18" charset="0"/>
                <a:cs typeface="Courier New"/>
              </a:rPr>
              <a:t>I</a:t>
            </a:r>
            <a:r>
              <a:rPr sz="2000" spc="345" dirty="0">
                <a:latin typeface="Bookman Old Style" pitchFamily="18" charset="0"/>
                <a:cs typeface="Courier New"/>
              </a:rPr>
              <a:t>mm</a:t>
            </a:r>
            <a:r>
              <a:rPr sz="2000" spc="-40" dirty="0">
                <a:latin typeface="Bookman Old Style" pitchFamily="18" charset="0"/>
                <a:cs typeface="Courier New"/>
              </a:rPr>
              <a:t>o</a:t>
            </a:r>
            <a:r>
              <a:rPr sz="2000" spc="-90" dirty="0">
                <a:latin typeface="Bookman Old Style" pitchFamily="18" charset="0"/>
                <a:cs typeface="Courier New"/>
              </a:rPr>
              <a:t>v</a:t>
            </a:r>
            <a:r>
              <a:rPr sz="2000" spc="-80" dirty="0">
                <a:latin typeface="Bookman Old Style" pitchFamily="18" charset="0"/>
                <a:cs typeface="Courier New"/>
              </a:rPr>
              <a:t>a</a:t>
            </a:r>
            <a:r>
              <a:rPr sz="2000" spc="-5" dirty="0">
                <a:latin typeface="Bookman Old Style" pitchFamily="18" charset="0"/>
                <a:cs typeface="Courier New"/>
              </a:rPr>
              <a:t>b</a:t>
            </a:r>
            <a:r>
              <a:rPr sz="2000" spc="-355" dirty="0">
                <a:latin typeface="Bookman Old Style" pitchFamily="18" charset="0"/>
                <a:cs typeface="Courier New"/>
              </a:rPr>
              <a:t>l</a:t>
            </a:r>
            <a:r>
              <a:rPr sz="2000" spc="-90" dirty="0">
                <a:latin typeface="Bookman Old Style" pitchFamily="18" charset="0"/>
                <a:cs typeface="Courier New"/>
              </a:rPr>
              <a:t>e  </a:t>
            </a:r>
            <a:r>
              <a:rPr sz="2000" spc="-105" dirty="0">
                <a:latin typeface="Bookman Old Style" pitchFamily="18" charset="0"/>
                <a:cs typeface="Courier New"/>
              </a:rPr>
              <a:t>property</a:t>
            </a:r>
            <a:endParaRPr sz="2000" dirty="0">
              <a:latin typeface="Bookman Old Style" pitchFamily="18" charset="0"/>
              <a:cs typeface="Courier New"/>
            </a:endParaRPr>
          </a:p>
        </p:txBody>
      </p:sp>
      <p:sp>
        <p:nvSpPr>
          <p:cNvPr id="19" name="object 19"/>
          <p:cNvSpPr txBox="1"/>
          <p:nvPr/>
        </p:nvSpPr>
        <p:spPr>
          <a:xfrm>
            <a:off x="3017518" y="4235077"/>
            <a:ext cx="1581665" cy="706091"/>
          </a:xfrm>
          <a:prstGeom prst="rect">
            <a:avLst/>
          </a:prstGeom>
          <a:ln w="9144">
            <a:solidFill>
              <a:srgbClr val="000000"/>
            </a:solidFill>
          </a:ln>
        </p:spPr>
        <p:txBody>
          <a:bodyPr vert="horz" wrap="square" lIns="0" tIns="16510" rIns="0" bIns="0" rtlCol="0">
            <a:spAutoFit/>
          </a:bodyPr>
          <a:lstStyle/>
          <a:p>
            <a:pPr marL="199390" marR="146685" indent="-47625">
              <a:lnSpc>
                <a:spcPct val="111700"/>
              </a:lnSpc>
              <a:spcBef>
                <a:spcPts val="130"/>
              </a:spcBef>
            </a:pPr>
            <a:r>
              <a:rPr sz="2000" spc="-295" dirty="0">
                <a:latin typeface="Bookman Old Style" pitchFamily="18" charset="0"/>
                <a:cs typeface="Courier New"/>
              </a:rPr>
              <a:t>It</a:t>
            </a:r>
            <a:r>
              <a:rPr sz="2000" spc="-475" dirty="0">
                <a:latin typeface="Bookman Old Style" pitchFamily="18" charset="0"/>
                <a:cs typeface="Courier New"/>
              </a:rPr>
              <a:t> </a:t>
            </a:r>
            <a:r>
              <a:rPr lang="en-US" sz="2000" spc="-475" dirty="0" smtClean="0">
                <a:latin typeface="Bookman Old Style" pitchFamily="18" charset="0"/>
                <a:cs typeface="Courier New"/>
              </a:rPr>
              <a:t> </a:t>
            </a:r>
            <a:r>
              <a:rPr lang="en-US" sz="2000" spc="-265" dirty="0" smtClean="0">
                <a:latin typeface="Bookman Old Style" pitchFamily="18" charset="0"/>
                <a:cs typeface="Courier New"/>
              </a:rPr>
              <a:t>is</a:t>
            </a:r>
            <a:r>
              <a:rPr sz="2000" spc="-490" dirty="0" smtClean="0">
                <a:latin typeface="Bookman Old Style" pitchFamily="18" charset="0"/>
                <a:cs typeface="Courier New"/>
              </a:rPr>
              <a:t> </a:t>
            </a:r>
            <a:r>
              <a:rPr sz="2000" spc="-105" dirty="0">
                <a:latin typeface="Bookman Old Style" pitchFamily="18" charset="0"/>
                <a:cs typeface="Courier New"/>
              </a:rPr>
              <a:t>supply  </a:t>
            </a:r>
            <a:r>
              <a:rPr sz="2000" spc="-185" dirty="0">
                <a:latin typeface="Bookman Old Style" pitchFamily="18" charset="0"/>
                <a:cs typeface="Courier New"/>
              </a:rPr>
              <a:t>of</a:t>
            </a:r>
            <a:r>
              <a:rPr sz="2000" spc="-540" dirty="0">
                <a:latin typeface="Bookman Old Style" pitchFamily="18" charset="0"/>
                <a:cs typeface="Courier New"/>
              </a:rPr>
              <a:t> </a:t>
            </a:r>
            <a:r>
              <a:rPr lang="en-US" sz="2000" spc="-540" dirty="0" smtClean="0">
                <a:latin typeface="Bookman Old Style" pitchFamily="18" charset="0"/>
                <a:cs typeface="Courier New"/>
              </a:rPr>
              <a:t> </a:t>
            </a:r>
            <a:r>
              <a:rPr sz="2000" spc="-160" dirty="0" smtClean="0">
                <a:latin typeface="Bookman Old Style" pitchFamily="18" charset="0"/>
                <a:cs typeface="Courier New"/>
              </a:rPr>
              <a:t>service</a:t>
            </a:r>
            <a:endParaRPr sz="2000" dirty="0">
              <a:latin typeface="Bookman Old Style" pitchFamily="18" charset="0"/>
              <a:cs typeface="Courier New"/>
            </a:endParaRPr>
          </a:p>
        </p:txBody>
      </p:sp>
      <p:sp>
        <p:nvSpPr>
          <p:cNvPr id="20" name="object 20"/>
          <p:cNvSpPr txBox="1"/>
          <p:nvPr/>
        </p:nvSpPr>
        <p:spPr>
          <a:xfrm>
            <a:off x="6097680" y="2996952"/>
            <a:ext cx="1786688" cy="706091"/>
          </a:xfrm>
          <a:prstGeom prst="rect">
            <a:avLst/>
          </a:prstGeom>
          <a:ln w="9144">
            <a:solidFill>
              <a:srgbClr val="000000"/>
            </a:solidFill>
          </a:ln>
        </p:spPr>
        <p:txBody>
          <a:bodyPr vert="horz" wrap="square" lIns="0" tIns="16510" rIns="0" bIns="0" rtlCol="0">
            <a:spAutoFit/>
          </a:bodyPr>
          <a:lstStyle/>
          <a:p>
            <a:pPr marL="199390" marR="146685" indent="-47625">
              <a:lnSpc>
                <a:spcPct val="111700"/>
              </a:lnSpc>
              <a:spcBef>
                <a:spcPts val="130"/>
              </a:spcBef>
            </a:pPr>
            <a:r>
              <a:rPr sz="2000" spc="-295" dirty="0">
                <a:latin typeface="Bookman Old Style" pitchFamily="18" charset="0"/>
                <a:cs typeface="Courier New"/>
              </a:rPr>
              <a:t>It</a:t>
            </a:r>
            <a:r>
              <a:rPr sz="2000" spc="-475" dirty="0">
                <a:latin typeface="Bookman Old Style" pitchFamily="18" charset="0"/>
                <a:cs typeface="Courier New"/>
              </a:rPr>
              <a:t> </a:t>
            </a:r>
            <a:r>
              <a:rPr lang="en-US" sz="2000" spc="-475" dirty="0" smtClean="0">
                <a:latin typeface="Bookman Old Style" pitchFamily="18" charset="0"/>
                <a:cs typeface="Courier New"/>
              </a:rPr>
              <a:t> </a:t>
            </a:r>
            <a:r>
              <a:rPr sz="2000" spc="-265" dirty="0" smtClean="0">
                <a:latin typeface="Bookman Old Style" pitchFamily="18" charset="0"/>
                <a:cs typeface="Courier New"/>
              </a:rPr>
              <a:t>is</a:t>
            </a:r>
            <a:r>
              <a:rPr sz="2000" spc="-490" dirty="0" smtClean="0">
                <a:latin typeface="Bookman Old Style" pitchFamily="18" charset="0"/>
                <a:cs typeface="Courier New"/>
              </a:rPr>
              <a:t> </a:t>
            </a:r>
            <a:r>
              <a:rPr lang="en-US" sz="2000" spc="-490" dirty="0" smtClean="0">
                <a:latin typeface="Bookman Old Style" pitchFamily="18" charset="0"/>
                <a:cs typeface="Courier New"/>
              </a:rPr>
              <a:t> </a:t>
            </a:r>
            <a:r>
              <a:rPr sz="2000" spc="-105" dirty="0" smtClean="0">
                <a:latin typeface="Bookman Old Style" pitchFamily="18" charset="0"/>
                <a:cs typeface="Courier New"/>
              </a:rPr>
              <a:t>supply  </a:t>
            </a:r>
            <a:r>
              <a:rPr sz="2000" spc="-185" dirty="0">
                <a:latin typeface="Bookman Old Style" pitchFamily="18" charset="0"/>
                <a:cs typeface="Courier New"/>
              </a:rPr>
              <a:t>of</a:t>
            </a:r>
            <a:r>
              <a:rPr sz="2000" spc="-540" dirty="0">
                <a:latin typeface="Bookman Old Style" pitchFamily="18" charset="0"/>
                <a:cs typeface="Courier New"/>
              </a:rPr>
              <a:t> </a:t>
            </a:r>
            <a:r>
              <a:rPr sz="2000" spc="-160" dirty="0">
                <a:latin typeface="Bookman Old Style" pitchFamily="18" charset="0"/>
                <a:cs typeface="Courier New"/>
              </a:rPr>
              <a:t>service</a:t>
            </a:r>
            <a:endParaRPr sz="2000" dirty="0">
              <a:latin typeface="Bookman Old Style" pitchFamily="18" charset="0"/>
              <a:cs typeface="Courier New"/>
            </a:endParaRPr>
          </a:p>
        </p:txBody>
      </p:sp>
      <p:sp>
        <p:nvSpPr>
          <p:cNvPr id="21" name="object 21"/>
          <p:cNvSpPr/>
          <p:nvPr/>
        </p:nvSpPr>
        <p:spPr>
          <a:xfrm>
            <a:off x="6779111" y="2557755"/>
            <a:ext cx="89647" cy="216477"/>
          </a:xfrm>
          <a:custGeom>
            <a:avLst/>
            <a:gdLst/>
            <a:ahLst/>
            <a:cxnLst/>
            <a:rect l="l" t="t" r="r" b="b"/>
            <a:pathLst>
              <a:path w="76200" h="317500">
                <a:moveTo>
                  <a:pt x="38100" y="257556"/>
                </a:moveTo>
                <a:lnTo>
                  <a:pt x="35052" y="256032"/>
                </a:lnTo>
                <a:lnTo>
                  <a:pt x="33528" y="252984"/>
                </a:lnTo>
                <a:lnTo>
                  <a:pt x="33528" y="4572"/>
                </a:lnTo>
                <a:lnTo>
                  <a:pt x="35052" y="0"/>
                </a:lnTo>
                <a:lnTo>
                  <a:pt x="41148" y="0"/>
                </a:lnTo>
                <a:lnTo>
                  <a:pt x="42672" y="4572"/>
                </a:lnTo>
                <a:lnTo>
                  <a:pt x="42672" y="252984"/>
                </a:lnTo>
                <a:lnTo>
                  <a:pt x="41148" y="256032"/>
                </a:lnTo>
                <a:lnTo>
                  <a:pt x="38100" y="257556"/>
                </a:lnTo>
                <a:close/>
              </a:path>
              <a:path w="76200" h="317500">
                <a:moveTo>
                  <a:pt x="38100" y="316992"/>
                </a:moveTo>
                <a:lnTo>
                  <a:pt x="0" y="240792"/>
                </a:lnTo>
                <a:lnTo>
                  <a:pt x="33528" y="240792"/>
                </a:lnTo>
                <a:lnTo>
                  <a:pt x="33528" y="252984"/>
                </a:lnTo>
                <a:lnTo>
                  <a:pt x="35052" y="256032"/>
                </a:lnTo>
                <a:lnTo>
                  <a:pt x="38100" y="257556"/>
                </a:lnTo>
                <a:lnTo>
                  <a:pt x="67818" y="257556"/>
                </a:lnTo>
                <a:lnTo>
                  <a:pt x="38100" y="316992"/>
                </a:lnTo>
                <a:close/>
              </a:path>
              <a:path w="76200" h="317500">
                <a:moveTo>
                  <a:pt x="67818" y="257556"/>
                </a:moveTo>
                <a:lnTo>
                  <a:pt x="38100" y="257556"/>
                </a:lnTo>
                <a:lnTo>
                  <a:pt x="41148" y="256032"/>
                </a:lnTo>
                <a:lnTo>
                  <a:pt x="42672" y="252984"/>
                </a:lnTo>
                <a:lnTo>
                  <a:pt x="42672" y="240792"/>
                </a:lnTo>
                <a:lnTo>
                  <a:pt x="76200" y="240792"/>
                </a:lnTo>
                <a:lnTo>
                  <a:pt x="67818" y="257556"/>
                </a:lnTo>
                <a:close/>
              </a:path>
            </a:pathLst>
          </a:custGeom>
          <a:solidFill>
            <a:srgbClr val="000000"/>
          </a:solidFill>
        </p:spPr>
        <p:txBody>
          <a:bodyPr wrap="square" lIns="0" tIns="0" rIns="0" bIns="0" rtlCol="0"/>
          <a:lstStyle/>
          <a:p>
            <a:endParaRPr/>
          </a:p>
        </p:txBody>
      </p:sp>
      <p:sp>
        <p:nvSpPr>
          <p:cNvPr id="22" name="object 22"/>
          <p:cNvSpPr/>
          <p:nvPr/>
        </p:nvSpPr>
        <p:spPr>
          <a:xfrm>
            <a:off x="1226820" y="5301208"/>
            <a:ext cx="89647" cy="161059"/>
          </a:xfrm>
          <a:custGeom>
            <a:avLst/>
            <a:gdLst/>
            <a:ahLst/>
            <a:cxnLst/>
            <a:rect l="l" t="t" r="r" b="b"/>
            <a:pathLst>
              <a:path w="76200" h="236220">
                <a:moveTo>
                  <a:pt x="38099" y="176784"/>
                </a:moveTo>
                <a:lnTo>
                  <a:pt x="33527" y="175260"/>
                </a:lnTo>
                <a:lnTo>
                  <a:pt x="32003" y="172212"/>
                </a:lnTo>
                <a:lnTo>
                  <a:pt x="32003" y="4572"/>
                </a:lnTo>
                <a:lnTo>
                  <a:pt x="33527" y="1524"/>
                </a:lnTo>
                <a:lnTo>
                  <a:pt x="36575" y="0"/>
                </a:lnTo>
                <a:lnTo>
                  <a:pt x="39623" y="1524"/>
                </a:lnTo>
                <a:lnTo>
                  <a:pt x="41147" y="4572"/>
                </a:lnTo>
                <a:lnTo>
                  <a:pt x="42671" y="172212"/>
                </a:lnTo>
                <a:lnTo>
                  <a:pt x="41147" y="175260"/>
                </a:lnTo>
                <a:lnTo>
                  <a:pt x="38099" y="176784"/>
                </a:lnTo>
                <a:close/>
              </a:path>
              <a:path w="76200" h="236220">
                <a:moveTo>
                  <a:pt x="38099" y="236220"/>
                </a:moveTo>
                <a:lnTo>
                  <a:pt x="0" y="160020"/>
                </a:lnTo>
                <a:lnTo>
                  <a:pt x="32003" y="160020"/>
                </a:lnTo>
                <a:lnTo>
                  <a:pt x="32003" y="172212"/>
                </a:lnTo>
                <a:lnTo>
                  <a:pt x="33527" y="175260"/>
                </a:lnTo>
                <a:lnTo>
                  <a:pt x="38099" y="176784"/>
                </a:lnTo>
                <a:lnTo>
                  <a:pt x="67817" y="176784"/>
                </a:lnTo>
                <a:lnTo>
                  <a:pt x="38099" y="236220"/>
                </a:lnTo>
                <a:close/>
              </a:path>
              <a:path w="76200" h="236220">
                <a:moveTo>
                  <a:pt x="67817" y="176784"/>
                </a:moveTo>
                <a:lnTo>
                  <a:pt x="38099" y="176784"/>
                </a:lnTo>
                <a:lnTo>
                  <a:pt x="41147" y="175260"/>
                </a:lnTo>
                <a:lnTo>
                  <a:pt x="42671" y="172212"/>
                </a:lnTo>
                <a:lnTo>
                  <a:pt x="42561" y="160020"/>
                </a:lnTo>
                <a:lnTo>
                  <a:pt x="76199" y="160020"/>
                </a:lnTo>
                <a:lnTo>
                  <a:pt x="67817" y="176784"/>
                </a:lnTo>
                <a:close/>
              </a:path>
            </a:pathLst>
          </a:custGeom>
          <a:solidFill>
            <a:srgbClr val="000000"/>
          </a:solidFill>
        </p:spPr>
        <p:txBody>
          <a:bodyPr wrap="square" lIns="0" tIns="0" rIns="0" bIns="0" rtlCol="0"/>
          <a:lstStyle/>
          <a:p>
            <a:endParaRPr/>
          </a:p>
        </p:txBody>
      </p:sp>
      <p:sp>
        <p:nvSpPr>
          <p:cNvPr id="23" name="object 23"/>
          <p:cNvSpPr/>
          <p:nvPr/>
        </p:nvSpPr>
        <p:spPr>
          <a:xfrm>
            <a:off x="3629889" y="5301208"/>
            <a:ext cx="89647" cy="146772"/>
          </a:xfrm>
          <a:custGeom>
            <a:avLst/>
            <a:gdLst/>
            <a:ahLst/>
            <a:cxnLst/>
            <a:rect l="l" t="t" r="r" b="b"/>
            <a:pathLst>
              <a:path w="76200" h="215265">
                <a:moveTo>
                  <a:pt x="38100" y="156972"/>
                </a:moveTo>
                <a:lnTo>
                  <a:pt x="35052" y="155448"/>
                </a:lnTo>
                <a:lnTo>
                  <a:pt x="33528" y="152400"/>
                </a:lnTo>
                <a:lnTo>
                  <a:pt x="33528" y="4572"/>
                </a:lnTo>
                <a:lnTo>
                  <a:pt x="35052" y="1524"/>
                </a:lnTo>
                <a:lnTo>
                  <a:pt x="38100" y="0"/>
                </a:lnTo>
                <a:lnTo>
                  <a:pt x="41148" y="1524"/>
                </a:lnTo>
                <a:lnTo>
                  <a:pt x="42672" y="4572"/>
                </a:lnTo>
                <a:lnTo>
                  <a:pt x="44196" y="152400"/>
                </a:lnTo>
                <a:lnTo>
                  <a:pt x="42672" y="155448"/>
                </a:lnTo>
                <a:lnTo>
                  <a:pt x="38100" y="156972"/>
                </a:lnTo>
                <a:close/>
              </a:path>
              <a:path w="76200" h="215265">
                <a:moveTo>
                  <a:pt x="39624" y="214884"/>
                </a:moveTo>
                <a:lnTo>
                  <a:pt x="0" y="138684"/>
                </a:lnTo>
                <a:lnTo>
                  <a:pt x="33528" y="138684"/>
                </a:lnTo>
                <a:lnTo>
                  <a:pt x="33528" y="152400"/>
                </a:lnTo>
                <a:lnTo>
                  <a:pt x="35052" y="155448"/>
                </a:lnTo>
                <a:lnTo>
                  <a:pt x="38100" y="156972"/>
                </a:lnTo>
                <a:lnTo>
                  <a:pt x="67421" y="156972"/>
                </a:lnTo>
                <a:lnTo>
                  <a:pt x="39624" y="214884"/>
                </a:lnTo>
                <a:close/>
              </a:path>
              <a:path w="76200" h="215265">
                <a:moveTo>
                  <a:pt x="67421" y="156972"/>
                </a:moveTo>
                <a:lnTo>
                  <a:pt x="38100" y="156972"/>
                </a:lnTo>
                <a:lnTo>
                  <a:pt x="42672" y="155448"/>
                </a:lnTo>
                <a:lnTo>
                  <a:pt x="44196" y="152400"/>
                </a:lnTo>
                <a:lnTo>
                  <a:pt x="44054" y="138684"/>
                </a:lnTo>
                <a:lnTo>
                  <a:pt x="76200" y="138684"/>
                </a:lnTo>
                <a:lnTo>
                  <a:pt x="67421" y="156972"/>
                </a:lnTo>
                <a:close/>
              </a:path>
            </a:pathLst>
          </a:custGeom>
          <a:solidFill>
            <a:srgbClr val="000000"/>
          </a:solidFill>
        </p:spPr>
        <p:txBody>
          <a:bodyPr wrap="square" lIns="0" tIns="0" rIns="0" bIns="0" rtlCol="0"/>
          <a:lstStyle/>
          <a:p>
            <a:endParaRPr/>
          </a:p>
        </p:txBody>
      </p:sp>
      <p:sp>
        <p:nvSpPr>
          <p:cNvPr id="24" name="object 24"/>
          <p:cNvSpPr/>
          <p:nvPr/>
        </p:nvSpPr>
        <p:spPr>
          <a:xfrm>
            <a:off x="6820837" y="3788587"/>
            <a:ext cx="89647" cy="216477"/>
          </a:xfrm>
          <a:custGeom>
            <a:avLst/>
            <a:gdLst/>
            <a:ahLst/>
            <a:cxnLst/>
            <a:rect l="l" t="t" r="r" b="b"/>
            <a:pathLst>
              <a:path w="76200" h="317500">
                <a:moveTo>
                  <a:pt x="38100" y="259080"/>
                </a:moveTo>
                <a:lnTo>
                  <a:pt x="35052" y="257556"/>
                </a:lnTo>
                <a:lnTo>
                  <a:pt x="33528" y="254508"/>
                </a:lnTo>
                <a:lnTo>
                  <a:pt x="33528" y="4572"/>
                </a:lnTo>
                <a:lnTo>
                  <a:pt x="35052" y="1524"/>
                </a:lnTo>
                <a:lnTo>
                  <a:pt x="38100" y="0"/>
                </a:lnTo>
                <a:lnTo>
                  <a:pt x="41148" y="1524"/>
                </a:lnTo>
                <a:lnTo>
                  <a:pt x="42672" y="4572"/>
                </a:lnTo>
                <a:lnTo>
                  <a:pt x="42672" y="254508"/>
                </a:lnTo>
                <a:lnTo>
                  <a:pt x="41148" y="257556"/>
                </a:lnTo>
                <a:lnTo>
                  <a:pt x="38100" y="259080"/>
                </a:lnTo>
                <a:close/>
              </a:path>
              <a:path w="76200" h="317500">
                <a:moveTo>
                  <a:pt x="38100" y="316992"/>
                </a:moveTo>
                <a:lnTo>
                  <a:pt x="0" y="240792"/>
                </a:lnTo>
                <a:lnTo>
                  <a:pt x="33528" y="240792"/>
                </a:lnTo>
                <a:lnTo>
                  <a:pt x="33528" y="254508"/>
                </a:lnTo>
                <a:lnTo>
                  <a:pt x="35052" y="257556"/>
                </a:lnTo>
                <a:lnTo>
                  <a:pt x="38100" y="259080"/>
                </a:lnTo>
                <a:lnTo>
                  <a:pt x="67056" y="259080"/>
                </a:lnTo>
                <a:lnTo>
                  <a:pt x="38100" y="316992"/>
                </a:lnTo>
                <a:close/>
              </a:path>
              <a:path w="76200" h="317500">
                <a:moveTo>
                  <a:pt x="67056" y="259080"/>
                </a:moveTo>
                <a:lnTo>
                  <a:pt x="38100" y="259080"/>
                </a:lnTo>
                <a:lnTo>
                  <a:pt x="41148" y="257556"/>
                </a:lnTo>
                <a:lnTo>
                  <a:pt x="42672" y="254508"/>
                </a:lnTo>
                <a:lnTo>
                  <a:pt x="42672" y="240792"/>
                </a:lnTo>
                <a:lnTo>
                  <a:pt x="76200" y="240792"/>
                </a:lnTo>
                <a:lnTo>
                  <a:pt x="67056" y="259080"/>
                </a:lnTo>
                <a:close/>
              </a:path>
            </a:pathLst>
          </a:custGeom>
          <a:solidFill>
            <a:srgbClr val="000000"/>
          </a:solidFill>
        </p:spPr>
        <p:txBody>
          <a:bodyPr wrap="square" lIns="0" tIns="0" rIns="0" bIns="0" rtlCol="0"/>
          <a:lstStyle/>
          <a:p>
            <a:endParaRPr/>
          </a:p>
        </p:txBody>
      </p:sp>
      <p:sp>
        <p:nvSpPr>
          <p:cNvPr id="25" name="object 25"/>
          <p:cNvSpPr txBox="1"/>
          <p:nvPr/>
        </p:nvSpPr>
        <p:spPr>
          <a:xfrm>
            <a:off x="752587" y="5700376"/>
            <a:ext cx="1371141" cy="344325"/>
          </a:xfrm>
          <a:prstGeom prst="rect">
            <a:avLst/>
          </a:prstGeom>
          <a:ln w="9144">
            <a:solidFill>
              <a:srgbClr val="000000"/>
            </a:solidFill>
          </a:ln>
        </p:spPr>
        <p:txBody>
          <a:bodyPr vert="horz" wrap="square" lIns="0" tIns="36195" rIns="0" bIns="0" rtlCol="0">
            <a:spAutoFit/>
          </a:bodyPr>
          <a:lstStyle/>
          <a:p>
            <a:pPr marL="278765">
              <a:lnSpc>
                <a:spcPct val="100000"/>
              </a:lnSpc>
              <a:spcBef>
                <a:spcPts val="285"/>
              </a:spcBef>
            </a:pPr>
            <a:r>
              <a:rPr sz="2000" spc="100" dirty="0">
                <a:latin typeface="Bookman Old Style" pitchFamily="18" charset="0"/>
                <a:cs typeface="Courier New"/>
              </a:rPr>
              <a:t>NO</a:t>
            </a:r>
            <a:r>
              <a:rPr sz="2000" spc="-535" dirty="0">
                <a:latin typeface="Bookman Old Style" pitchFamily="18" charset="0"/>
                <a:cs typeface="Courier New"/>
              </a:rPr>
              <a:t> </a:t>
            </a:r>
            <a:r>
              <a:rPr sz="2000" spc="-5" dirty="0">
                <a:latin typeface="Bookman Old Style" pitchFamily="18" charset="0"/>
                <a:cs typeface="Courier New"/>
              </a:rPr>
              <a:t>GST</a:t>
            </a:r>
            <a:endParaRPr sz="2000">
              <a:latin typeface="Bookman Old Style" pitchFamily="18" charset="0"/>
              <a:cs typeface="Courier New"/>
            </a:endParaRPr>
          </a:p>
        </p:txBody>
      </p:sp>
      <p:sp>
        <p:nvSpPr>
          <p:cNvPr id="26" name="object 26"/>
          <p:cNvSpPr txBox="1"/>
          <p:nvPr/>
        </p:nvSpPr>
        <p:spPr>
          <a:xfrm>
            <a:off x="2880768" y="5700376"/>
            <a:ext cx="1864718" cy="346249"/>
          </a:xfrm>
          <a:prstGeom prst="rect">
            <a:avLst/>
          </a:prstGeom>
          <a:ln w="9143">
            <a:solidFill>
              <a:srgbClr val="000000"/>
            </a:solidFill>
          </a:ln>
        </p:spPr>
        <p:txBody>
          <a:bodyPr vert="horz" wrap="square" lIns="0" tIns="38100" rIns="0" bIns="0" rtlCol="0">
            <a:spAutoFit/>
          </a:bodyPr>
          <a:lstStyle/>
          <a:p>
            <a:pPr marL="199390">
              <a:lnSpc>
                <a:spcPct val="100000"/>
              </a:lnSpc>
              <a:spcBef>
                <a:spcPts val="300"/>
              </a:spcBef>
            </a:pPr>
            <a:r>
              <a:rPr sz="2000" spc="-5" dirty="0">
                <a:latin typeface="Bookman Old Style" pitchFamily="18" charset="0"/>
                <a:cs typeface="Courier New"/>
              </a:rPr>
              <a:t>GST</a:t>
            </a:r>
            <a:r>
              <a:rPr sz="2000" spc="-535" dirty="0">
                <a:latin typeface="Bookman Old Style" pitchFamily="18" charset="0"/>
                <a:cs typeface="Courier New"/>
              </a:rPr>
              <a:t> </a:t>
            </a:r>
            <a:r>
              <a:rPr sz="2000" spc="-140" dirty="0">
                <a:latin typeface="Bookman Old Style" pitchFamily="18" charset="0"/>
                <a:cs typeface="Courier New"/>
              </a:rPr>
              <a:t>Leviable</a:t>
            </a:r>
            <a:endParaRPr sz="2000" dirty="0">
              <a:latin typeface="Bookman Old Style" pitchFamily="18" charset="0"/>
              <a:cs typeface="Courier New"/>
            </a:endParaRPr>
          </a:p>
        </p:txBody>
      </p:sp>
      <p:sp>
        <p:nvSpPr>
          <p:cNvPr id="27" name="object 27"/>
          <p:cNvSpPr txBox="1"/>
          <p:nvPr/>
        </p:nvSpPr>
        <p:spPr>
          <a:xfrm>
            <a:off x="6203652" y="4221088"/>
            <a:ext cx="1536700" cy="654025"/>
          </a:xfrm>
          <a:prstGeom prst="rect">
            <a:avLst/>
          </a:prstGeom>
          <a:ln w="9143">
            <a:solidFill>
              <a:srgbClr val="000000"/>
            </a:solidFill>
          </a:ln>
        </p:spPr>
        <p:txBody>
          <a:bodyPr vert="horz" wrap="square" lIns="0" tIns="38100" rIns="0" bIns="0" rtlCol="0">
            <a:spAutoFit/>
          </a:bodyPr>
          <a:lstStyle/>
          <a:p>
            <a:pPr marL="198120">
              <a:lnSpc>
                <a:spcPct val="100000"/>
              </a:lnSpc>
              <a:spcBef>
                <a:spcPts val="300"/>
              </a:spcBef>
            </a:pPr>
            <a:r>
              <a:rPr sz="2000" spc="-5" dirty="0">
                <a:latin typeface="Bookman Old Style" pitchFamily="18" charset="0"/>
                <a:cs typeface="Courier New"/>
              </a:rPr>
              <a:t>GST</a:t>
            </a:r>
            <a:r>
              <a:rPr sz="2000" spc="-535" dirty="0">
                <a:latin typeface="Bookman Old Style" pitchFamily="18" charset="0"/>
                <a:cs typeface="Courier New"/>
              </a:rPr>
              <a:t> </a:t>
            </a:r>
            <a:r>
              <a:rPr sz="2000" spc="-140" dirty="0">
                <a:latin typeface="Bookman Old Style" pitchFamily="18" charset="0"/>
                <a:cs typeface="Courier New"/>
              </a:rPr>
              <a:t>Leviable</a:t>
            </a:r>
            <a:endParaRPr sz="2000">
              <a:latin typeface="Bookman Old Style" pitchFamily="18" charset="0"/>
              <a:cs typeface="Courier New"/>
            </a:endParaRPr>
          </a:p>
        </p:txBody>
      </p:sp>
      <p:graphicFrame>
        <p:nvGraphicFramePr>
          <p:cNvPr id="29" name="Table 28"/>
          <p:cNvGraphicFramePr>
            <a:graphicFrameLocks noGrp="1"/>
          </p:cNvGraphicFramePr>
          <p:nvPr>
            <p:extLst>
              <p:ext uri="{D42A27DB-BD31-4B8C-83A1-F6EECF244321}">
                <p14:modId xmlns:p14="http://schemas.microsoft.com/office/powerpoint/2010/main" val="2521134431"/>
              </p:ext>
            </p:extLst>
          </p:nvPr>
        </p:nvGraphicFramePr>
        <p:xfrm>
          <a:off x="3059832" y="430702"/>
          <a:ext cx="3524250" cy="550026"/>
        </p:xfrm>
        <a:graphic>
          <a:graphicData uri="http://schemas.openxmlformats.org/drawingml/2006/table">
            <a:tbl>
              <a:tblPr firstRow="1" bandRow="1">
                <a:tableStyleId>{5C22544A-7EE6-4342-B048-85BDC9FD1C3A}</a:tableStyleId>
              </a:tblPr>
              <a:tblGrid>
                <a:gridCol w="3524250"/>
              </a:tblGrid>
              <a:tr h="252845">
                <a:tc>
                  <a:txBody>
                    <a:bodyPr/>
                    <a:lstStyle/>
                    <a:p>
                      <a:pPr algn="ctr">
                        <a:lnSpc>
                          <a:spcPct val="100000"/>
                        </a:lnSpc>
                        <a:spcBef>
                          <a:spcPts val="160"/>
                        </a:spcBef>
                      </a:pPr>
                      <a:r>
                        <a:rPr lang="en-US" sz="3200" spc="10" dirty="0" smtClean="0">
                          <a:latin typeface="Bookman Old Style" pitchFamily="18" charset="0"/>
                          <a:cs typeface="Courier New"/>
                        </a:rPr>
                        <a:t>Works</a:t>
                      </a:r>
                      <a:r>
                        <a:rPr lang="en-US" sz="3200" spc="-685" dirty="0" smtClean="0">
                          <a:latin typeface="Bookman Old Style" pitchFamily="18" charset="0"/>
                          <a:cs typeface="Courier New"/>
                        </a:rPr>
                        <a:t> </a:t>
                      </a:r>
                      <a:r>
                        <a:rPr lang="en-US" sz="3200" spc="-200" dirty="0" smtClean="0">
                          <a:latin typeface="Bookman Old Style" pitchFamily="18" charset="0"/>
                          <a:cs typeface="Courier New"/>
                        </a:rPr>
                        <a:t>contract</a:t>
                      </a:r>
                      <a:endParaRPr lang="en-US" sz="3200" dirty="0">
                        <a:latin typeface="Bookman Old Style" pitchFamily="18" charset="0"/>
                        <a:cs typeface="Courier New"/>
                      </a:endParaRPr>
                    </a:p>
                  </a:txBody>
                  <a:tcPr marL="107576" marR="107576" marT="31173" marB="31173"/>
                </a:tc>
              </a:tr>
            </a:tbl>
          </a:graphicData>
        </a:graphic>
      </p:graphicFrame>
      <p:sp>
        <p:nvSpPr>
          <p:cNvPr id="28" name="object 9"/>
          <p:cNvSpPr/>
          <p:nvPr/>
        </p:nvSpPr>
        <p:spPr>
          <a:xfrm>
            <a:off x="4554361" y="980728"/>
            <a:ext cx="89647" cy="107373"/>
          </a:xfrm>
          <a:custGeom>
            <a:avLst/>
            <a:gdLst/>
            <a:ahLst/>
            <a:cxnLst/>
            <a:rect l="l" t="t" r="r" b="b"/>
            <a:pathLst>
              <a:path w="76200" h="157479">
                <a:moveTo>
                  <a:pt x="38099" y="99060"/>
                </a:moveTo>
                <a:lnTo>
                  <a:pt x="35051" y="97536"/>
                </a:lnTo>
                <a:lnTo>
                  <a:pt x="33527" y="92964"/>
                </a:lnTo>
                <a:lnTo>
                  <a:pt x="33527" y="4572"/>
                </a:lnTo>
                <a:lnTo>
                  <a:pt x="35051" y="1524"/>
                </a:lnTo>
                <a:lnTo>
                  <a:pt x="38099" y="0"/>
                </a:lnTo>
                <a:lnTo>
                  <a:pt x="41147" y="1524"/>
                </a:lnTo>
                <a:lnTo>
                  <a:pt x="42671" y="4572"/>
                </a:lnTo>
                <a:lnTo>
                  <a:pt x="42671" y="92964"/>
                </a:lnTo>
                <a:lnTo>
                  <a:pt x="41147" y="97536"/>
                </a:lnTo>
                <a:lnTo>
                  <a:pt x="38099" y="99060"/>
                </a:lnTo>
                <a:close/>
              </a:path>
              <a:path w="76200" h="157479">
                <a:moveTo>
                  <a:pt x="38099" y="156972"/>
                </a:moveTo>
                <a:lnTo>
                  <a:pt x="0" y="80772"/>
                </a:lnTo>
                <a:lnTo>
                  <a:pt x="33527" y="80772"/>
                </a:lnTo>
                <a:lnTo>
                  <a:pt x="33527" y="92964"/>
                </a:lnTo>
                <a:lnTo>
                  <a:pt x="35051" y="97536"/>
                </a:lnTo>
                <a:lnTo>
                  <a:pt x="38099" y="99060"/>
                </a:lnTo>
                <a:lnTo>
                  <a:pt x="67055" y="99060"/>
                </a:lnTo>
                <a:lnTo>
                  <a:pt x="38099" y="156972"/>
                </a:lnTo>
                <a:close/>
              </a:path>
              <a:path w="76200" h="157479">
                <a:moveTo>
                  <a:pt x="67055" y="99060"/>
                </a:moveTo>
                <a:lnTo>
                  <a:pt x="38099" y="99060"/>
                </a:lnTo>
                <a:lnTo>
                  <a:pt x="41147" y="97536"/>
                </a:lnTo>
                <a:lnTo>
                  <a:pt x="42671" y="92964"/>
                </a:lnTo>
                <a:lnTo>
                  <a:pt x="42671" y="80772"/>
                </a:lnTo>
                <a:lnTo>
                  <a:pt x="76200" y="80772"/>
                </a:lnTo>
                <a:lnTo>
                  <a:pt x="67055" y="99060"/>
                </a:lnTo>
                <a:close/>
              </a:path>
            </a:pathLst>
          </a:custGeom>
          <a:solidFill>
            <a:srgbClr val="000000"/>
          </a:solidFill>
        </p:spPr>
        <p:txBody>
          <a:bodyPr wrap="square" lIns="0" tIns="0" rIns="0" bIns="0" rtlCol="0"/>
          <a:lstStyle/>
          <a:p>
            <a:endParaRPr/>
          </a:p>
        </p:txBody>
      </p:sp>
    </p:spTree>
    <p:extLst>
      <p:ext uri="{BB962C8B-B14F-4D97-AF65-F5344CB8AC3E}">
        <p14:creationId xmlns:p14="http://schemas.microsoft.com/office/powerpoint/2010/main" val="17830614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TDS(TAX DEDUCT AT SOURCE)</a:t>
            </a:r>
            <a:endParaRPr lang="en-IN" dirty="0"/>
          </a:p>
        </p:txBody>
      </p:sp>
      <p:sp>
        <p:nvSpPr>
          <p:cNvPr id="3" name="Content Placeholder 2"/>
          <p:cNvSpPr>
            <a:spLocks noGrp="1"/>
          </p:cNvSpPr>
          <p:nvPr>
            <p:ph idx="1"/>
          </p:nvPr>
        </p:nvSpPr>
        <p:spPr/>
        <p:txBody>
          <a:bodyPr>
            <a:normAutofit lnSpcReduction="10000"/>
          </a:bodyPr>
          <a:lstStyle/>
          <a:p>
            <a:pPr lvl="0">
              <a:buNone/>
            </a:pPr>
            <a:r>
              <a:rPr lang="en-US" dirty="0"/>
              <a:t>Section 51 of the CGST Act 2017 mandates the following to deduct tax at source:</a:t>
            </a:r>
            <a:endParaRPr lang="en-IN" dirty="0"/>
          </a:p>
          <a:p>
            <a:pPr lvl="0"/>
            <a:r>
              <a:rPr lang="en-US" dirty="0"/>
              <a:t>(a) a department or establishment of the Central Government or State Government; or </a:t>
            </a:r>
            <a:endParaRPr lang="en-IN" dirty="0"/>
          </a:p>
          <a:p>
            <a:pPr lvl="0"/>
            <a:r>
              <a:rPr lang="en-US" dirty="0"/>
              <a:t>(b) local authority; or </a:t>
            </a:r>
            <a:endParaRPr lang="en-IN" dirty="0"/>
          </a:p>
          <a:p>
            <a:pPr lvl="0"/>
            <a:r>
              <a:rPr lang="en-US" dirty="0"/>
              <a:t>(c) Governmental agencies; or</a:t>
            </a:r>
            <a:endParaRPr lang="en-IN" dirty="0"/>
          </a:p>
          <a:p>
            <a:pPr lvl="0"/>
            <a:r>
              <a:rPr lang="en-US" dirty="0"/>
              <a:t>(d) such persons or category of persons as may be notified by the Government on the recommendations of the Council,</a:t>
            </a:r>
            <a:endParaRPr lang="en-IN" dirty="0"/>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Autofit/>
          </a:bodyPr>
          <a:lstStyle/>
          <a:p>
            <a:r>
              <a:rPr lang="en-IN" sz="3200" b="1" dirty="0" smtClean="0">
                <a:latin typeface="Bookman Old Style" pitchFamily="18" charset="0"/>
                <a:ea typeface="Verdana" pitchFamily="34" charset="0"/>
                <a:cs typeface="Calibri" pitchFamily="34" charset="0"/>
              </a:rPr>
              <a:t>INTRODUCTION: BENEFITS OF GST</a:t>
            </a:r>
            <a:endParaRPr lang="en-US" sz="3200" dirty="0">
              <a:latin typeface="Bookman Old Style" pitchFamily="18" charset="0"/>
            </a:endParaRPr>
          </a:p>
        </p:txBody>
      </p:sp>
      <p:sp>
        <p:nvSpPr>
          <p:cNvPr id="3" name="Content Placeholder 2"/>
          <p:cNvSpPr>
            <a:spLocks noGrp="1"/>
          </p:cNvSpPr>
          <p:nvPr>
            <p:ph idx="1"/>
          </p:nvPr>
        </p:nvSpPr>
        <p:spPr>
          <a:xfrm>
            <a:off x="457200" y="1628800"/>
            <a:ext cx="8229600" cy="4569371"/>
          </a:xfrm>
          <a:solidFill>
            <a:srgbClr val="FFFF00"/>
          </a:solidFill>
        </p:spPr>
        <p:txBody>
          <a:bodyPr>
            <a:normAutofit fontScale="55000" lnSpcReduction="20000"/>
          </a:bodyPr>
          <a:lstStyle/>
          <a:p>
            <a:pPr>
              <a:spcBef>
                <a:spcPts val="0"/>
              </a:spcBef>
            </a:pPr>
            <a:r>
              <a:rPr lang="en-IN" b="1" dirty="0" smtClean="0">
                <a:latin typeface="Bookman Old Style" pitchFamily="18" charset="0"/>
              </a:rPr>
              <a:t>The benefits of this transformational tax reform are manifold. The benefits include: </a:t>
            </a:r>
          </a:p>
          <a:p>
            <a:pPr>
              <a:spcBef>
                <a:spcPts val="0"/>
              </a:spcBef>
            </a:pPr>
            <a:endParaRPr lang="en-IN" b="1" dirty="0" smtClean="0">
              <a:latin typeface="Bookman Old Style" pitchFamily="18" charset="0"/>
            </a:endParaRPr>
          </a:p>
          <a:p>
            <a:pPr marL="896938" indent="-538163" algn="just">
              <a:spcBef>
                <a:spcPts val="0"/>
              </a:spcBef>
              <a:buFont typeface="Wingdings" pitchFamily="2" charset="2"/>
              <a:buChar char="Ø"/>
            </a:pPr>
            <a:r>
              <a:rPr lang="en-IN" b="1" dirty="0" smtClean="0">
                <a:latin typeface="Bookman Old Style" pitchFamily="18" charset="0"/>
              </a:rPr>
              <a:t>A single tax would replace multiple taxes.</a:t>
            </a:r>
          </a:p>
          <a:p>
            <a:pPr marL="896938" indent="-538163" algn="just">
              <a:spcBef>
                <a:spcPts val="0"/>
              </a:spcBef>
              <a:buFont typeface="Wingdings" pitchFamily="2" charset="2"/>
              <a:buChar char="Ø"/>
            </a:pPr>
            <a:endParaRPr lang="en-IN" b="1" dirty="0" smtClean="0">
              <a:latin typeface="Bookman Old Style" pitchFamily="18" charset="0"/>
            </a:endParaRPr>
          </a:p>
          <a:p>
            <a:pPr marL="896938" indent="-538163" algn="just">
              <a:spcBef>
                <a:spcPts val="0"/>
              </a:spcBef>
              <a:buFont typeface="Wingdings" pitchFamily="2" charset="2"/>
              <a:buChar char="Ø"/>
            </a:pPr>
            <a:r>
              <a:rPr lang="en-IN" b="1" dirty="0" smtClean="0">
                <a:latin typeface="Bookman Old Style" pitchFamily="18" charset="0"/>
              </a:rPr>
              <a:t>Set-off of prior-stage taxes would mitigate the ill effects of cascading.</a:t>
            </a:r>
          </a:p>
          <a:p>
            <a:pPr marL="896938" indent="-538163" algn="just">
              <a:spcBef>
                <a:spcPts val="0"/>
              </a:spcBef>
              <a:buFont typeface="Wingdings" pitchFamily="2" charset="2"/>
              <a:buChar char="Ø"/>
            </a:pPr>
            <a:endParaRPr lang="en-IN" b="1" dirty="0" smtClean="0">
              <a:latin typeface="Bookman Old Style" pitchFamily="18" charset="0"/>
            </a:endParaRPr>
          </a:p>
          <a:p>
            <a:pPr marL="896938" indent="-538163" algn="just">
              <a:spcBef>
                <a:spcPts val="0"/>
              </a:spcBef>
              <a:buFont typeface="Wingdings" pitchFamily="2" charset="2"/>
              <a:buChar char="Ø"/>
            </a:pPr>
            <a:r>
              <a:rPr lang="en-IN" b="1" dirty="0" smtClean="0">
                <a:latin typeface="Bookman Old Style" pitchFamily="18" charset="0"/>
              </a:rPr>
              <a:t>Tax burden on goods and services would decrease, benefiting common man.( currently estimated @ 25-30%).</a:t>
            </a:r>
          </a:p>
          <a:p>
            <a:pPr marL="896938" indent="-538163" algn="just">
              <a:spcBef>
                <a:spcPts val="0"/>
              </a:spcBef>
              <a:buFont typeface="Wingdings" pitchFamily="2" charset="2"/>
              <a:buChar char="Ø"/>
            </a:pPr>
            <a:endParaRPr lang="en-IN" b="1" dirty="0" smtClean="0">
              <a:latin typeface="Bookman Old Style" pitchFamily="18" charset="0"/>
            </a:endParaRPr>
          </a:p>
          <a:p>
            <a:pPr marL="896938" indent="-538163" algn="just">
              <a:spcBef>
                <a:spcPts val="0"/>
              </a:spcBef>
              <a:buFont typeface="Wingdings" pitchFamily="2" charset="2"/>
              <a:buChar char="Ø"/>
            </a:pPr>
            <a:r>
              <a:rPr lang="en-IN" b="1" dirty="0" smtClean="0">
                <a:latin typeface="Bookman Old Style" pitchFamily="18" charset="0"/>
              </a:rPr>
              <a:t>Implementation of GST would make our products competitive in domestic and international markets.</a:t>
            </a:r>
          </a:p>
          <a:p>
            <a:pPr marL="896938" indent="-538163" algn="just">
              <a:spcBef>
                <a:spcPts val="0"/>
              </a:spcBef>
              <a:buFont typeface="Wingdings" pitchFamily="2" charset="2"/>
              <a:buChar char="Ø"/>
            </a:pPr>
            <a:endParaRPr lang="en-IN" b="1" dirty="0" smtClean="0">
              <a:latin typeface="Bookman Old Style" pitchFamily="18" charset="0"/>
            </a:endParaRPr>
          </a:p>
          <a:p>
            <a:pPr marL="896938" indent="-538163" algn="just">
              <a:spcBef>
                <a:spcPts val="0"/>
              </a:spcBef>
              <a:buFont typeface="Wingdings" pitchFamily="2" charset="2"/>
              <a:buChar char="Ø"/>
            </a:pPr>
            <a:r>
              <a:rPr lang="en-IN" b="1" dirty="0" smtClean="0">
                <a:latin typeface="Bookman Old Style" pitchFamily="18" charset="0"/>
              </a:rPr>
              <a:t>It would boost economic activity and create more jobs.</a:t>
            </a:r>
          </a:p>
          <a:p>
            <a:pPr marL="896938" indent="-538163" algn="just">
              <a:spcBef>
                <a:spcPts val="0"/>
              </a:spcBef>
              <a:buFont typeface="Wingdings" pitchFamily="2" charset="2"/>
              <a:buChar char="Ø"/>
            </a:pPr>
            <a:endParaRPr lang="en-IN" b="1" dirty="0" smtClean="0">
              <a:latin typeface="Bookman Old Style" pitchFamily="18" charset="0"/>
            </a:endParaRPr>
          </a:p>
          <a:p>
            <a:pPr marL="896938" indent="-538163" algn="just">
              <a:spcBef>
                <a:spcPts val="0"/>
              </a:spcBef>
              <a:buFont typeface="Wingdings" pitchFamily="2" charset="2"/>
              <a:buChar char="Ø"/>
            </a:pPr>
            <a:r>
              <a:rPr lang="en-IN" b="1" dirty="0" smtClean="0">
                <a:latin typeface="Bookman Old Style" pitchFamily="18" charset="0"/>
              </a:rPr>
              <a:t>The GDP would grow though the estimates in this regard vary.</a:t>
            </a:r>
          </a:p>
          <a:p>
            <a:pPr marL="896938" indent="-538163" algn="just">
              <a:spcBef>
                <a:spcPts val="0"/>
              </a:spcBef>
              <a:buFont typeface="Wingdings" pitchFamily="2" charset="2"/>
              <a:buChar char="Ø"/>
            </a:pPr>
            <a:endParaRPr lang="en-IN" dirty="0" smtClean="0">
              <a:solidFill>
                <a:srgbClr val="00B0F0"/>
              </a:solidFill>
              <a:latin typeface="Bookman Old Style" pitchFamily="18" charset="0"/>
            </a:endParaRPr>
          </a:p>
          <a:p>
            <a:endParaRPr lang="en-US" dirty="0"/>
          </a:p>
        </p:txBody>
      </p:sp>
    </p:spTree>
    <p:extLst>
      <p:ext uri="{BB962C8B-B14F-4D97-AF65-F5344CB8AC3E}">
        <p14:creationId xmlns:p14="http://schemas.microsoft.com/office/powerpoint/2010/main" val="3828702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TDS Cont…</a:t>
            </a:r>
            <a:endParaRPr lang="en-IN" dirty="0"/>
          </a:p>
        </p:txBody>
      </p:sp>
      <p:sp>
        <p:nvSpPr>
          <p:cNvPr id="3" name="Content Placeholder 2"/>
          <p:cNvSpPr>
            <a:spLocks noGrp="1"/>
          </p:cNvSpPr>
          <p:nvPr>
            <p:ph idx="1"/>
          </p:nvPr>
        </p:nvSpPr>
        <p:spPr/>
        <p:txBody>
          <a:bodyPr/>
          <a:lstStyle/>
          <a:p>
            <a:pPr lvl="0"/>
            <a:r>
              <a:rPr lang="en-US" dirty="0"/>
              <a:t>The amount deducted as tax under this section shall be paid to the Government by the </a:t>
            </a:r>
            <a:r>
              <a:rPr lang="en-US" dirty="0" err="1"/>
              <a:t>deductor</a:t>
            </a:r>
            <a:r>
              <a:rPr lang="en-US" dirty="0"/>
              <a:t> within ten days after the end of the month in which such deduction is made,</a:t>
            </a:r>
            <a:endParaRPr lang="en-IN" dirty="0"/>
          </a:p>
          <a:p>
            <a:pPr lvl="0"/>
            <a:r>
              <a:rPr lang="en-US" dirty="0"/>
              <a:t>The </a:t>
            </a:r>
            <a:r>
              <a:rPr lang="en-US" dirty="0" err="1"/>
              <a:t>deductor</a:t>
            </a:r>
            <a:r>
              <a:rPr lang="en-US" dirty="0"/>
              <a:t> shall furnish to the </a:t>
            </a:r>
            <a:r>
              <a:rPr lang="en-US" dirty="0" err="1"/>
              <a:t>deductee</a:t>
            </a:r>
            <a:r>
              <a:rPr lang="en-US" dirty="0"/>
              <a:t> a certificate mentioning therein the contract value, rate of deduction, amount deducted, amount paid to the Government </a:t>
            </a:r>
            <a:endParaRPr lang="en-IN" dirty="0"/>
          </a:p>
          <a:p>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pPr algn="l"/>
            <a:r>
              <a:rPr lang="en-IN" dirty="0" smtClean="0"/>
              <a:t>TDS Cont…</a:t>
            </a:r>
            <a:endParaRPr lang="en-IN" dirty="0"/>
          </a:p>
        </p:txBody>
      </p:sp>
      <p:sp>
        <p:nvSpPr>
          <p:cNvPr id="3" name="Content Placeholder 2"/>
          <p:cNvSpPr>
            <a:spLocks noGrp="1"/>
          </p:cNvSpPr>
          <p:nvPr>
            <p:ph idx="1"/>
          </p:nvPr>
        </p:nvSpPr>
        <p:spPr>
          <a:xfrm>
            <a:off x="457200" y="1196752"/>
            <a:ext cx="8229600" cy="5661248"/>
          </a:xfrm>
        </p:spPr>
        <p:txBody>
          <a:bodyPr>
            <a:normAutofit fontScale="85000" lnSpcReduction="20000"/>
          </a:bodyPr>
          <a:lstStyle/>
          <a:p>
            <a:pPr lvl="0"/>
            <a:r>
              <a:rPr lang="en-US" dirty="0"/>
              <a:t>If any </a:t>
            </a:r>
            <a:r>
              <a:rPr lang="en-US" dirty="0" err="1"/>
              <a:t>deductor</a:t>
            </a:r>
            <a:r>
              <a:rPr lang="en-US" dirty="0"/>
              <a:t> fails to furnish to the </a:t>
            </a:r>
            <a:r>
              <a:rPr lang="en-US" dirty="0" err="1"/>
              <a:t>deductee</a:t>
            </a:r>
            <a:r>
              <a:rPr lang="en-US" dirty="0"/>
              <a:t> the certificate, after deducting the tax at source, within five days of crediting the amount so deducted to the Government, the </a:t>
            </a:r>
            <a:r>
              <a:rPr lang="en-US" dirty="0" err="1"/>
              <a:t>deductor</a:t>
            </a:r>
            <a:r>
              <a:rPr lang="en-US" dirty="0"/>
              <a:t> shall pay, by way of a late fee, a sum of one hundred rupees per day from the day after the expiry of such five days period until the failure is rectified, subject to a maximum amount of five thousand rupees. </a:t>
            </a:r>
            <a:endParaRPr lang="en-IN" dirty="0"/>
          </a:p>
          <a:p>
            <a:pPr lvl="0"/>
            <a:r>
              <a:rPr lang="en-US" dirty="0"/>
              <a:t>The </a:t>
            </a:r>
            <a:r>
              <a:rPr lang="en-US" dirty="0" err="1"/>
              <a:t>deductee</a:t>
            </a:r>
            <a:r>
              <a:rPr lang="en-US" dirty="0"/>
              <a:t> shall claim credit, in his electronic cash ledger, of the tax deducted and reflected in the return of the </a:t>
            </a:r>
            <a:r>
              <a:rPr lang="en-US" dirty="0" err="1"/>
              <a:t>deductor</a:t>
            </a:r>
            <a:r>
              <a:rPr lang="en-US" dirty="0"/>
              <a:t> </a:t>
            </a:r>
            <a:endParaRPr lang="en-IN" dirty="0"/>
          </a:p>
          <a:p>
            <a:pPr lvl="0"/>
            <a:r>
              <a:rPr lang="en-US" dirty="0"/>
              <a:t>If any </a:t>
            </a:r>
            <a:r>
              <a:rPr lang="en-US" dirty="0" err="1"/>
              <a:t>deductor</a:t>
            </a:r>
            <a:r>
              <a:rPr lang="en-US" dirty="0"/>
              <a:t> fails to pay to the Government the amount deducted as tax under sub-section (1), he shall pay interest in accordance with the provisions of sub-section (1) of section 50, in addition to the amount of tax deducted.</a:t>
            </a:r>
            <a:endParaRPr lang="en-IN" dirty="0"/>
          </a:p>
          <a:p>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800"/>
            <a:ext cx="8229600" cy="1143000"/>
          </a:xfrm>
        </p:spPr>
        <p:txBody>
          <a:bodyPr>
            <a:normAutofit fontScale="90000"/>
          </a:bodyPr>
          <a:lstStyle/>
          <a:p>
            <a:r>
              <a:rPr lang="en-US" dirty="0" smtClean="0">
                <a:solidFill>
                  <a:srgbClr val="FF0000"/>
                </a:solidFill>
              </a:rPr>
              <a:t>TAX </a:t>
            </a:r>
            <a:r>
              <a:rPr lang="en-US" dirty="0">
                <a:solidFill>
                  <a:srgbClr val="FF0000"/>
                </a:solidFill>
              </a:rPr>
              <a:t>DEDUCTION AND COLLECTION ACCOUNT NUMBER (</a:t>
            </a:r>
            <a:r>
              <a:rPr lang="en-US" dirty="0" smtClean="0">
                <a:solidFill>
                  <a:srgbClr val="FF0000"/>
                </a:solidFill>
              </a:rPr>
              <a:t>TDN)</a:t>
            </a:r>
            <a:endParaRPr lang="en-IN" dirty="0">
              <a:solidFill>
                <a:srgbClr val="FF0000"/>
              </a:solidFill>
            </a:endParaRPr>
          </a:p>
        </p:txBody>
      </p:sp>
      <p:sp>
        <p:nvSpPr>
          <p:cNvPr id="3" name="Content Placeholder 2"/>
          <p:cNvSpPr>
            <a:spLocks noGrp="1"/>
          </p:cNvSpPr>
          <p:nvPr>
            <p:ph idx="1"/>
          </p:nvPr>
        </p:nvSpPr>
        <p:spPr>
          <a:xfrm>
            <a:off x="457200" y="2060848"/>
            <a:ext cx="8229600" cy="3733875"/>
          </a:xfrm>
        </p:spPr>
        <p:txBody>
          <a:bodyPr/>
          <a:lstStyle/>
          <a:p>
            <a:pPr lvl="0" algn="just"/>
            <a:r>
              <a:rPr lang="en-US" dirty="0"/>
              <a:t>SECTION 25(6) of the CGST Act 2017 provides that a person required to deduct tax under section 51 may have, in lieu of a Permanent Account Number, a Tax Deduction and Collection Account Number issued under the said Act in order to be eligible for grant of registration</a:t>
            </a:r>
            <a:endParaRPr lang="en-IN" dirty="0"/>
          </a:p>
          <a:p>
            <a:pPr algn="just"/>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R</a:t>
            </a:r>
            <a:r>
              <a:rPr lang="en-US" dirty="0"/>
              <a:t>RETURNS TO BE FILED ON TDS</a:t>
            </a:r>
            <a:r>
              <a:rPr lang="en-IN" dirty="0"/>
              <a:t/>
            </a:r>
            <a:br>
              <a:rPr lang="en-IN" dirty="0"/>
            </a:br>
            <a:r>
              <a:rPr lang="en-US" dirty="0" smtClean="0">
                <a:solidFill>
                  <a:schemeClr val="bg1"/>
                </a:solidFill>
              </a:rPr>
              <a:t>ETURNS TO BE FILED ON TDS</a:t>
            </a:r>
            <a:endParaRPr lang="en-US" dirty="0">
              <a:solidFill>
                <a:schemeClr val="bg1"/>
              </a:solidFill>
            </a:endParaRPr>
          </a:p>
        </p:txBody>
      </p:sp>
      <p:graphicFrame>
        <p:nvGraphicFramePr>
          <p:cNvPr id="4" name="Content Placeholder 3"/>
          <p:cNvGraphicFramePr>
            <a:graphicFrameLocks noGrp="1"/>
          </p:cNvGraphicFramePr>
          <p:nvPr>
            <p:ph idx="1"/>
          </p:nvPr>
        </p:nvGraphicFramePr>
        <p:xfrm>
          <a:off x="457200" y="1600200"/>
          <a:ext cx="8229600" cy="4731512"/>
        </p:xfrm>
        <a:graphic>
          <a:graphicData uri="http://schemas.openxmlformats.org/drawingml/2006/table">
            <a:tbl>
              <a:tblPr firstRow="1" bandRow="1">
                <a:tableStyleId>{5C22544A-7EE6-4342-B048-85BDC9FD1C3A}</a:tableStyleId>
              </a:tblPr>
              <a:tblGrid>
                <a:gridCol w="1828800"/>
                <a:gridCol w="1524000"/>
                <a:gridCol w="2209800"/>
                <a:gridCol w="2667000"/>
              </a:tblGrid>
              <a:tr h="370840">
                <a:tc>
                  <a:txBody>
                    <a:bodyPr/>
                    <a:lstStyle/>
                    <a:p>
                      <a:pPr marL="0" marR="0">
                        <a:lnSpc>
                          <a:spcPct val="115000"/>
                        </a:lnSpc>
                        <a:spcBef>
                          <a:spcPts val="500"/>
                        </a:spcBef>
                        <a:spcAft>
                          <a:spcPts val="500"/>
                        </a:spcAft>
                      </a:pPr>
                      <a:r>
                        <a:rPr lang="en-US" sz="1800" b="1" dirty="0">
                          <a:latin typeface="Times New Roman"/>
                          <a:ea typeface="Calibri"/>
                          <a:cs typeface="Times New Roman"/>
                        </a:rPr>
                        <a:t>Return Type</a:t>
                      </a:r>
                      <a:endParaRPr lang="en-US" sz="1800" b="1" dirty="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b="1">
                          <a:latin typeface="Times New Roman"/>
                          <a:ea typeface="Calibri"/>
                          <a:cs typeface="Times New Roman"/>
                        </a:rPr>
                        <a:t>Frequency</a:t>
                      </a:r>
                      <a:endParaRPr lang="en-US" sz="1800" b="1">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b="1">
                          <a:latin typeface="Times New Roman"/>
                          <a:ea typeface="Calibri"/>
                          <a:cs typeface="Times New Roman"/>
                        </a:rPr>
                        <a:t>Due Date</a:t>
                      </a:r>
                      <a:endParaRPr lang="en-US" sz="1800" b="1">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b="1">
                          <a:latin typeface="Times New Roman"/>
                          <a:ea typeface="Calibri"/>
                          <a:cs typeface="Times New Roman"/>
                        </a:rPr>
                        <a:t>Details to be Furnished </a:t>
                      </a:r>
                      <a:endParaRPr lang="en-US" sz="1800" b="1">
                        <a:latin typeface="Calibri"/>
                        <a:ea typeface="Calibri"/>
                        <a:cs typeface="Times New Roman"/>
                      </a:endParaRPr>
                    </a:p>
                  </a:txBody>
                  <a:tcPr marL="0" marR="0" marT="0" marB="0" anchor="ctr"/>
                </a:tc>
              </a:tr>
              <a:tr h="1381760">
                <a:tc>
                  <a:txBody>
                    <a:bodyPr/>
                    <a:lstStyle/>
                    <a:p>
                      <a:pPr marL="0" marR="0">
                        <a:lnSpc>
                          <a:spcPct val="115000"/>
                        </a:lnSpc>
                        <a:spcBef>
                          <a:spcPts val="500"/>
                        </a:spcBef>
                        <a:spcAft>
                          <a:spcPts val="500"/>
                        </a:spcAft>
                      </a:pPr>
                      <a:r>
                        <a:rPr lang="en-US" sz="1800" b="1" dirty="0">
                          <a:latin typeface="Times New Roman"/>
                          <a:ea typeface="Calibri"/>
                          <a:cs typeface="Times New Roman"/>
                        </a:rPr>
                        <a:t>Form GSTR-7</a:t>
                      </a:r>
                      <a:endParaRPr lang="en-US" sz="1800" b="1" dirty="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b="1" dirty="0">
                          <a:latin typeface="Times New Roman"/>
                          <a:ea typeface="Calibri"/>
                          <a:cs typeface="Times New Roman"/>
                        </a:rPr>
                        <a:t>Monthly</a:t>
                      </a:r>
                      <a:endParaRPr lang="en-US" sz="1800" b="1" dirty="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b="1" dirty="0">
                          <a:latin typeface="Times New Roman"/>
                          <a:ea typeface="Calibri"/>
                          <a:cs typeface="Times New Roman"/>
                        </a:rPr>
                        <a:t>10</a:t>
                      </a:r>
                      <a:r>
                        <a:rPr lang="en-US" sz="1800" b="1" baseline="30000" dirty="0">
                          <a:latin typeface="Times New Roman"/>
                          <a:ea typeface="Calibri"/>
                          <a:cs typeface="Times New Roman"/>
                        </a:rPr>
                        <a:t>th</a:t>
                      </a:r>
                      <a:r>
                        <a:rPr lang="en-US" sz="1800" b="1" dirty="0">
                          <a:latin typeface="Times New Roman"/>
                          <a:ea typeface="Calibri"/>
                          <a:cs typeface="Times New Roman"/>
                        </a:rPr>
                        <a:t> of succeeding month</a:t>
                      </a:r>
                      <a:endParaRPr lang="en-US" sz="1800" b="1" dirty="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b="1" dirty="0">
                          <a:latin typeface="Times New Roman"/>
                          <a:ea typeface="Calibri"/>
                          <a:cs typeface="Times New Roman"/>
                        </a:rPr>
                        <a:t>Furnish the details of TDS deducted</a:t>
                      </a:r>
                      <a:endParaRPr lang="en-US" sz="1800" b="1" dirty="0">
                        <a:latin typeface="Calibri"/>
                        <a:ea typeface="Calibri"/>
                        <a:cs typeface="Times New Roman"/>
                      </a:endParaRPr>
                    </a:p>
                  </a:txBody>
                  <a:tcPr marL="0" marR="0" marT="0" marB="0" anchor="ctr"/>
                </a:tc>
              </a:tr>
              <a:tr h="2978912">
                <a:tc>
                  <a:txBody>
                    <a:bodyPr/>
                    <a:lstStyle/>
                    <a:p>
                      <a:pPr marL="0" marR="0">
                        <a:lnSpc>
                          <a:spcPct val="115000"/>
                        </a:lnSpc>
                        <a:spcBef>
                          <a:spcPts val="500"/>
                        </a:spcBef>
                        <a:spcAft>
                          <a:spcPts val="500"/>
                        </a:spcAft>
                      </a:pPr>
                      <a:r>
                        <a:rPr lang="en-US" sz="1800" b="1">
                          <a:latin typeface="Times New Roman"/>
                          <a:ea typeface="Calibri"/>
                          <a:cs typeface="Times New Roman"/>
                        </a:rPr>
                        <a:t>Form GSTR-7A</a:t>
                      </a:r>
                      <a:endParaRPr lang="en-US" sz="1800" b="1">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b="1" dirty="0">
                          <a:latin typeface="Times New Roman"/>
                          <a:ea typeface="Calibri"/>
                          <a:cs typeface="Times New Roman"/>
                        </a:rPr>
                        <a:t>Monthly</a:t>
                      </a:r>
                      <a:endParaRPr lang="en-US" sz="1800" b="1" dirty="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b="1">
                          <a:latin typeface="Times New Roman"/>
                          <a:ea typeface="Calibri"/>
                          <a:cs typeface="Times New Roman"/>
                        </a:rPr>
                        <a:t>TDS certificate to be made available for download</a:t>
                      </a:r>
                      <a:endParaRPr lang="en-US" sz="1800" b="1">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b="1" dirty="0">
                          <a:latin typeface="Times New Roman"/>
                          <a:ea typeface="Calibri"/>
                          <a:cs typeface="Times New Roman"/>
                        </a:rPr>
                        <a:t>TDS Certificate – capture details of value on which TDS is deducted and deposit on TDS deducted into appropriate Govt.</a:t>
                      </a:r>
                      <a:endParaRPr lang="en-US" sz="1800" b="1" dirty="0">
                        <a:latin typeface="Calibri"/>
                        <a:ea typeface="Calibri"/>
                        <a:cs typeface="Times New Roman"/>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TCS Collection of Tax at Source by the specified persons</a:t>
            </a:r>
            <a:r>
              <a:rPr lang="en-IN" dirty="0"/>
              <a:t/>
            </a:r>
            <a:br>
              <a:rPr lang="en-IN" dirty="0"/>
            </a:br>
            <a:endParaRPr lang="en-IN" dirty="0"/>
          </a:p>
        </p:txBody>
      </p:sp>
      <p:sp>
        <p:nvSpPr>
          <p:cNvPr id="3" name="Content Placeholder 2"/>
          <p:cNvSpPr>
            <a:spLocks noGrp="1"/>
          </p:cNvSpPr>
          <p:nvPr>
            <p:ph idx="1"/>
          </p:nvPr>
        </p:nvSpPr>
        <p:spPr>
          <a:xfrm>
            <a:off x="457200" y="1124744"/>
            <a:ext cx="8229600" cy="5001419"/>
          </a:xfrm>
        </p:spPr>
        <p:txBody>
          <a:bodyPr>
            <a:normAutofit fontScale="85000" lnSpcReduction="10000"/>
          </a:bodyPr>
          <a:lstStyle/>
          <a:p>
            <a:pPr lvl="0" algn="just"/>
            <a:r>
              <a:rPr lang="en-US" b="1" dirty="0"/>
              <a:t>Section 52 of the CGST Act 2017 mandates every electronic commerce operator such as </a:t>
            </a:r>
            <a:r>
              <a:rPr lang="en-US" b="1" dirty="0" err="1"/>
              <a:t>Flipkart</a:t>
            </a:r>
            <a:r>
              <a:rPr lang="en-US" b="1" dirty="0"/>
              <a:t>, Amazon..  to collect tax at source in respect of supplies made through them</a:t>
            </a:r>
            <a:endParaRPr lang="en-IN" dirty="0"/>
          </a:p>
          <a:p>
            <a:pPr lvl="0" algn="just"/>
            <a:r>
              <a:rPr lang="en-US" b="1" dirty="0"/>
              <a:t>shall collect an amount calculated at such rate not exceeding one per cent., as TCS on the net value of taxable supplies made </a:t>
            </a:r>
            <a:r>
              <a:rPr lang="en-US" b="1" u="sng" dirty="0"/>
              <a:t>through</a:t>
            </a:r>
            <a:r>
              <a:rPr lang="en-US" b="1" dirty="0"/>
              <a:t> it by other suppliers where the consideration with respect to such supplies is to be collected by the operator.</a:t>
            </a:r>
            <a:endParaRPr lang="en-IN" dirty="0"/>
          </a:p>
          <a:p>
            <a:pPr lvl="0" algn="just"/>
            <a:r>
              <a:rPr lang="en-US" b="1" dirty="0"/>
              <a:t>The amount collected shall be paid to the Government by the operator within ten days after the end of the month in which such collection is made</a:t>
            </a:r>
            <a:r>
              <a:rPr lang="en-US" dirty="0"/>
              <a:t> </a:t>
            </a:r>
            <a:endParaRPr lang="en-IN" dirty="0"/>
          </a:p>
          <a:p>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l"/>
            <a:r>
              <a:rPr lang="en-IN" dirty="0" smtClean="0"/>
              <a:t>TCS Cont…</a:t>
            </a:r>
            <a:endParaRPr lang="en-IN" dirty="0"/>
          </a:p>
        </p:txBody>
      </p:sp>
      <p:sp>
        <p:nvSpPr>
          <p:cNvPr id="3" name="Content Placeholder 2"/>
          <p:cNvSpPr>
            <a:spLocks noGrp="1"/>
          </p:cNvSpPr>
          <p:nvPr>
            <p:ph idx="1"/>
          </p:nvPr>
        </p:nvSpPr>
        <p:spPr>
          <a:xfrm>
            <a:off x="457200" y="980728"/>
            <a:ext cx="8229600" cy="5145435"/>
          </a:xfrm>
        </p:spPr>
        <p:txBody>
          <a:bodyPr>
            <a:normAutofit fontScale="85000" lnSpcReduction="10000"/>
          </a:bodyPr>
          <a:lstStyle/>
          <a:p>
            <a:pPr lvl="0" algn="just"/>
            <a:r>
              <a:rPr lang="en-US" b="1" dirty="0"/>
              <a:t>Every operator who collects the amount by way of TCS  shall furnish a statement, electronically, containing the details of outward supplies of goods or services or both effected through it, including the supplies of goods or services or both returned through it, and the amount collected during a month, </a:t>
            </a:r>
            <a:endParaRPr lang="en-IN" dirty="0"/>
          </a:p>
          <a:p>
            <a:pPr lvl="0" algn="just"/>
            <a:r>
              <a:rPr lang="en-US" b="1" dirty="0"/>
              <a:t> Every operator who collects the amount by way of TCS  shall furnish an annual statement, electronically, containing the details of outward supplies of goods or services or both effected through it, including the supplies of goods or services or both returned through it, and the amount collected under the said sub-section during the financial year</a:t>
            </a:r>
            <a:r>
              <a:rPr lang="en-US" b="1" dirty="0" smtClean="0"/>
              <a:t>,</a:t>
            </a:r>
            <a:r>
              <a:rPr lang="en-IN" dirty="0" smtClean="0"/>
              <a:t> </a:t>
            </a:r>
            <a:endParaRPr lang="en-IN" dirty="0"/>
          </a:p>
          <a:p>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l"/>
            <a:r>
              <a:rPr lang="en-IN" dirty="0" smtClean="0"/>
              <a:t>TCS Cont…</a:t>
            </a:r>
            <a:endParaRPr lang="en-IN" dirty="0"/>
          </a:p>
        </p:txBody>
      </p:sp>
      <p:sp>
        <p:nvSpPr>
          <p:cNvPr id="3" name="Content Placeholder 2"/>
          <p:cNvSpPr>
            <a:spLocks noGrp="1"/>
          </p:cNvSpPr>
          <p:nvPr>
            <p:ph idx="1"/>
          </p:nvPr>
        </p:nvSpPr>
        <p:spPr>
          <a:xfrm>
            <a:off x="457200" y="1196752"/>
            <a:ext cx="8229600" cy="4929411"/>
          </a:xfrm>
        </p:spPr>
        <p:txBody>
          <a:bodyPr>
            <a:normAutofit fontScale="85000" lnSpcReduction="20000"/>
          </a:bodyPr>
          <a:lstStyle/>
          <a:p>
            <a:pPr lvl="0" algn="just"/>
            <a:r>
              <a:rPr lang="en-US" b="1" dirty="0"/>
              <a:t>The supplier who has supplied the goods or services or both through the operator shall claim credit, in his electronic cash ledger, of the amount collected and reflected in the statement of the operator furnished</a:t>
            </a:r>
            <a:endParaRPr lang="en-IN" dirty="0"/>
          </a:p>
          <a:p>
            <a:pPr lvl="0" algn="just"/>
            <a:r>
              <a:rPr lang="en-US" b="1" dirty="0"/>
              <a:t>The details of supplies furnished by every operator under sub-section (4) shall be matched with the corresponding details of outward supplies furnished by the concerned supplier registered under this Act </a:t>
            </a:r>
            <a:endParaRPr lang="en-IN" dirty="0"/>
          </a:p>
          <a:p>
            <a:pPr lvl="0" algn="just"/>
            <a:r>
              <a:rPr lang="en-US" b="1" dirty="0"/>
              <a:t>Where the details of outward supplies furnished by the operator under sub-section (4) do not match with the corresponding details furnished by the supplier under section 37, the discrepancy shall be communicated to both persons in such manner and within such time as may be prescribed </a:t>
            </a:r>
            <a:endParaRPr lang="en-IN" dirty="0"/>
          </a:p>
          <a:p>
            <a:pPr algn="just"/>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algn="l"/>
            <a:r>
              <a:rPr lang="en-IN" dirty="0" smtClean="0"/>
              <a:t>TCS cont…</a:t>
            </a:r>
            <a:endParaRPr lang="en-IN" dirty="0"/>
          </a:p>
        </p:txBody>
      </p:sp>
      <p:sp>
        <p:nvSpPr>
          <p:cNvPr id="3" name="Content Placeholder 2"/>
          <p:cNvSpPr>
            <a:spLocks noGrp="1"/>
          </p:cNvSpPr>
          <p:nvPr>
            <p:ph idx="1"/>
          </p:nvPr>
        </p:nvSpPr>
        <p:spPr>
          <a:xfrm>
            <a:off x="457200" y="1340768"/>
            <a:ext cx="8229600" cy="4785395"/>
          </a:xfrm>
        </p:spPr>
        <p:txBody>
          <a:bodyPr>
            <a:normAutofit fontScale="85000" lnSpcReduction="20000"/>
          </a:bodyPr>
          <a:lstStyle/>
          <a:p>
            <a:pPr lvl="0" algn="just"/>
            <a:r>
              <a:rPr lang="en-US" b="1" dirty="0"/>
              <a:t>The amount in respect of which any discrepancy is communicated under sub-section (9) and which is not rectified by the supplier in his valid return or the operator in his statement for the month in which discrepancy is communicated, shall be added to the output tax liability of the said supplier</a:t>
            </a:r>
            <a:endParaRPr lang="en-IN" dirty="0"/>
          </a:p>
          <a:p>
            <a:pPr lvl="0" algn="just"/>
            <a:r>
              <a:rPr lang="en-US" b="1" dirty="0"/>
              <a:t> The concerned supplier, in whose output tax liability any amount has been added under sub-section (10), shall pay the tax payable in respect of such supply along with interest, at the rate specified under sub-section (1) of section 50 on the amount so added from the date such tax was due till the date of its payment. </a:t>
            </a:r>
            <a:endParaRPr lang="en-IN" dirty="0"/>
          </a:p>
          <a:p>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TCS ON CALL TAXI OPERATORS SUCH AS OLA / UBER/FAST TRACK</a:t>
            </a:r>
            <a:endParaRPr lang="en-IN" sz="3600" dirty="0"/>
          </a:p>
        </p:txBody>
      </p:sp>
      <p:sp>
        <p:nvSpPr>
          <p:cNvPr id="3" name="Content Placeholder 2"/>
          <p:cNvSpPr>
            <a:spLocks noGrp="1"/>
          </p:cNvSpPr>
          <p:nvPr>
            <p:ph idx="1"/>
          </p:nvPr>
        </p:nvSpPr>
        <p:spPr/>
        <p:txBody>
          <a:bodyPr>
            <a:normAutofit/>
          </a:bodyPr>
          <a:lstStyle/>
          <a:p>
            <a:pPr lvl="0"/>
            <a:r>
              <a:rPr lang="en-US" b="1" dirty="0"/>
              <a:t>Radio taxi or Passenger Transport Services provided through electronic commerce operator </a:t>
            </a:r>
            <a:endParaRPr lang="en-IN" dirty="0"/>
          </a:p>
          <a:p>
            <a:pPr lvl="0"/>
            <a:r>
              <a:rPr lang="en-US" b="1" dirty="0"/>
              <a:t>provider of service is Taxi driver or Rent a cab operator </a:t>
            </a:r>
            <a:endParaRPr lang="en-IN" dirty="0"/>
          </a:p>
          <a:p>
            <a:pPr lvl="0"/>
            <a:r>
              <a:rPr lang="en-US" b="1" dirty="0"/>
              <a:t>Recipient of Service is "  any person" </a:t>
            </a:r>
            <a:endParaRPr lang="en-IN" dirty="0"/>
          </a:p>
          <a:p>
            <a:pPr lvl="0"/>
            <a:r>
              <a:rPr lang="en-US" b="1" dirty="0"/>
              <a:t>Liability on GST shall lie Electronic Commerce Operator under reverse charge mechanism</a:t>
            </a:r>
            <a:endParaRPr lang="en-IN" dirty="0"/>
          </a:p>
          <a:p>
            <a:pPr marL="0" indent="0">
              <a:buNone/>
            </a:pPr>
            <a:endParaRPr lang="en-IN" dirty="0"/>
          </a:p>
          <a:p>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solidFill>
                  <a:schemeClr val="bg1"/>
                </a:solidFill>
              </a:rPr>
              <a:t/>
            </a:r>
            <a:br>
              <a:rPr lang="en-US" dirty="0" smtClean="0">
                <a:solidFill>
                  <a:schemeClr val="bg1"/>
                </a:solidFill>
              </a:rPr>
            </a:br>
            <a:r>
              <a:rPr lang="en-US" dirty="0" smtClean="0">
                <a:solidFill>
                  <a:schemeClr val="bg1"/>
                </a:solidFill>
              </a:rPr>
              <a:t>NS TO BE FILED ON TCS</a:t>
            </a:r>
            <a:endParaRPr lang="en-US"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0088149"/>
              </p:ext>
            </p:extLst>
          </p:nvPr>
        </p:nvGraphicFramePr>
        <p:xfrm>
          <a:off x="457200" y="1052736"/>
          <a:ext cx="8229600" cy="4840320"/>
        </p:xfrm>
        <a:graphic>
          <a:graphicData uri="http://schemas.openxmlformats.org/drawingml/2006/table">
            <a:tbl>
              <a:tblPr firstRow="1" bandRow="1">
                <a:tableStyleId>{5C22544A-7EE6-4342-B048-85BDC9FD1C3A}</a:tableStyleId>
              </a:tblPr>
              <a:tblGrid>
                <a:gridCol w="1828800"/>
                <a:gridCol w="1524000"/>
                <a:gridCol w="2209800"/>
                <a:gridCol w="2667000"/>
              </a:tblGrid>
              <a:tr h="432048">
                <a:tc>
                  <a:txBody>
                    <a:bodyPr/>
                    <a:lstStyle/>
                    <a:p>
                      <a:pPr marL="0" marR="0">
                        <a:lnSpc>
                          <a:spcPct val="115000"/>
                        </a:lnSpc>
                        <a:spcBef>
                          <a:spcPts val="500"/>
                        </a:spcBef>
                        <a:spcAft>
                          <a:spcPts val="500"/>
                        </a:spcAft>
                      </a:pPr>
                      <a:r>
                        <a:rPr lang="en-US" sz="1800" b="1" dirty="0">
                          <a:latin typeface="Times New Roman"/>
                          <a:ea typeface="Calibri"/>
                          <a:cs typeface="Times New Roman"/>
                        </a:rPr>
                        <a:t>Return Type</a:t>
                      </a:r>
                      <a:endParaRPr lang="en-US" sz="1800" dirty="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b="1">
                          <a:latin typeface="Times New Roman"/>
                          <a:ea typeface="Calibri"/>
                          <a:cs typeface="Times New Roman"/>
                        </a:rPr>
                        <a:t>Frequency</a:t>
                      </a:r>
                      <a:endParaRPr lang="en-US" sz="180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b="1">
                          <a:latin typeface="Times New Roman"/>
                          <a:ea typeface="Calibri"/>
                          <a:cs typeface="Times New Roman"/>
                        </a:rPr>
                        <a:t>Due Date</a:t>
                      </a:r>
                      <a:endParaRPr lang="en-US" sz="180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b="1" dirty="0">
                          <a:latin typeface="Times New Roman"/>
                          <a:ea typeface="Calibri"/>
                          <a:cs typeface="Times New Roman"/>
                        </a:rPr>
                        <a:t>Details to be furnished </a:t>
                      </a:r>
                      <a:endParaRPr lang="en-US" sz="1800" dirty="0">
                        <a:latin typeface="Calibri"/>
                        <a:ea typeface="Calibri"/>
                        <a:cs typeface="Times New Roman"/>
                      </a:endParaRPr>
                    </a:p>
                  </a:txBody>
                  <a:tcPr marL="0" marR="0" marT="0" marB="0" anchor="ctr"/>
                </a:tc>
              </a:tr>
              <a:tr h="1429360">
                <a:tc>
                  <a:txBody>
                    <a:bodyPr/>
                    <a:lstStyle/>
                    <a:p>
                      <a:pPr marL="0" marR="0">
                        <a:lnSpc>
                          <a:spcPct val="115000"/>
                        </a:lnSpc>
                        <a:spcBef>
                          <a:spcPts val="500"/>
                        </a:spcBef>
                        <a:spcAft>
                          <a:spcPts val="500"/>
                        </a:spcAft>
                      </a:pPr>
                      <a:r>
                        <a:rPr lang="en-US" sz="1800" dirty="0">
                          <a:latin typeface="Times New Roman"/>
                          <a:ea typeface="Calibri"/>
                          <a:cs typeface="Times New Roman"/>
                        </a:rPr>
                        <a:t>Form GSTR-8</a:t>
                      </a:r>
                      <a:endParaRPr lang="en-US" sz="1800" dirty="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dirty="0">
                          <a:latin typeface="Times New Roman"/>
                          <a:ea typeface="Calibri"/>
                          <a:cs typeface="Times New Roman"/>
                        </a:rPr>
                        <a:t>Monthly</a:t>
                      </a:r>
                      <a:endParaRPr lang="en-US" sz="1800" dirty="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dirty="0">
                          <a:latin typeface="Times New Roman"/>
                          <a:ea typeface="Calibri"/>
                          <a:cs typeface="Times New Roman"/>
                        </a:rPr>
                        <a:t>10</a:t>
                      </a:r>
                      <a:r>
                        <a:rPr lang="en-US" sz="1800" baseline="30000" dirty="0">
                          <a:latin typeface="Times New Roman"/>
                          <a:ea typeface="Calibri"/>
                          <a:cs typeface="Times New Roman"/>
                        </a:rPr>
                        <a:t>th</a:t>
                      </a:r>
                      <a:r>
                        <a:rPr lang="en-US" sz="1800" dirty="0">
                          <a:latin typeface="Times New Roman"/>
                          <a:ea typeface="Calibri"/>
                          <a:cs typeface="Times New Roman"/>
                        </a:rPr>
                        <a:t> of succeeding month</a:t>
                      </a:r>
                      <a:endParaRPr lang="en-US" sz="1800" dirty="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dirty="0">
                          <a:latin typeface="Times New Roman"/>
                          <a:ea typeface="Calibri"/>
                          <a:cs typeface="Times New Roman"/>
                        </a:rPr>
                        <a:t>Details of supplies effected through e-commerce operator and the amount of tax collected on supplies</a:t>
                      </a:r>
                      <a:endParaRPr lang="en-US" sz="1800" dirty="0">
                        <a:latin typeface="Calibri"/>
                        <a:ea typeface="Calibri"/>
                        <a:cs typeface="Times New Roman"/>
                      </a:endParaRPr>
                    </a:p>
                  </a:txBody>
                  <a:tcPr marL="0" marR="0" marT="0" marB="0" anchor="ctr"/>
                </a:tc>
              </a:tr>
              <a:tr h="2978912">
                <a:tc>
                  <a:txBody>
                    <a:bodyPr/>
                    <a:lstStyle/>
                    <a:p>
                      <a:pPr marL="0" marR="0">
                        <a:lnSpc>
                          <a:spcPct val="115000"/>
                        </a:lnSpc>
                        <a:spcBef>
                          <a:spcPts val="500"/>
                        </a:spcBef>
                        <a:spcAft>
                          <a:spcPts val="500"/>
                        </a:spcAft>
                      </a:pPr>
                      <a:r>
                        <a:rPr lang="en-US" sz="1800" dirty="0">
                          <a:latin typeface="Times New Roman"/>
                          <a:ea typeface="Calibri"/>
                          <a:cs typeface="Times New Roman"/>
                        </a:rPr>
                        <a:t>Form GSTR-9B</a:t>
                      </a:r>
                      <a:endParaRPr lang="en-US" sz="1800" dirty="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dirty="0">
                          <a:latin typeface="Times New Roman"/>
                          <a:ea typeface="Calibri"/>
                          <a:cs typeface="Times New Roman"/>
                        </a:rPr>
                        <a:t>Annually</a:t>
                      </a:r>
                      <a:endParaRPr lang="en-US" sz="1800" dirty="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dirty="0">
                          <a:latin typeface="Times New Roman"/>
                          <a:ea typeface="Calibri"/>
                          <a:cs typeface="Times New Roman"/>
                        </a:rPr>
                        <a:t>31</a:t>
                      </a:r>
                      <a:r>
                        <a:rPr lang="en-US" sz="1800" baseline="30000" dirty="0">
                          <a:latin typeface="Times New Roman"/>
                          <a:ea typeface="Calibri"/>
                          <a:cs typeface="Times New Roman"/>
                        </a:rPr>
                        <a:t>th</a:t>
                      </a:r>
                      <a:r>
                        <a:rPr lang="en-US" sz="1800" dirty="0">
                          <a:latin typeface="Times New Roman"/>
                          <a:ea typeface="Calibri"/>
                          <a:cs typeface="Times New Roman"/>
                        </a:rPr>
                        <a:t> Dec of next fiscal</a:t>
                      </a:r>
                      <a:endParaRPr lang="en-US" sz="1800" dirty="0">
                        <a:latin typeface="Calibri"/>
                        <a:ea typeface="Calibri"/>
                        <a:cs typeface="Times New Roman"/>
                      </a:endParaRPr>
                    </a:p>
                  </a:txBody>
                  <a:tcPr marL="0" marR="0" marT="0" marB="0" anchor="ctr"/>
                </a:tc>
                <a:tc>
                  <a:txBody>
                    <a:bodyPr/>
                    <a:lstStyle/>
                    <a:p>
                      <a:pPr marL="0" marR="0">
                        <a:lnSpc>
                          <a:spcPct val="115000"/>
                        </a:lnSpc>
                        <a:spcBef>
                          <a:spcPts val="500"/>
                        </a:spcBef>
                        <a:spcAft>
                          <a:spcPts val="500"/>
                        </a:spcAft>
                      </a:pPr>
                      <a:r>
                        <a:rPr lang="en-US" sz="1800" dirty="0">
                          <a:latin typeface="Times New Roman"/>
                          <a:ea typeface="Calibri"/>
                          <a:cs typeface="Times New Roman"/>
                        </a:rPr>
                        <a:t>Annual statement containing the details of outward supplies of goods or services or both effected through an e-commerce operator, including the supplies of goods or services or both returned and the amount collected under</a:t>
                      </a:r>
                      <a:endParaRPr lang="en-US" sz="1800" dirty="0">
                        <a:latin typeface="Calibri"/>
                        <a:ea typeface="Calibri"/>
                        <a:cs typeface="Times New Roman"/>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0342" y="175546"/>
            <a:ext cx="8468841" cy="492443"/>
          </a:xfrm>
          <a:prstGeom prst="rect">
            <a:avLst/>
          </a:prstGeom>
        </p:spPr>
        <p:txBody>
          <a:bodyPr vert="horz" wrap="square" lIns="0" tIns="0" rIns="0" bIns="0" rtlCol="0">
            <a:spAutoFit/>
          </a:bodyPr>
          <a:lstStyle/>
          <a:p>
            <a:pPr marL="12700">
              <a:lnSpc>
                <a:spcPct val="100000"/>
              </a:lnSpc>
            </a:pPr>
            <a:r>
              <a:rPr sz="3200" b="1" spc="-5" dirty="0">
                <a:latin typeface="Bookman Old Style" pitchFamily="18" charset="0"/>
              </a:rPr>
              <a:t>Existing </a:t>
            </a:r>
            <a:r>
              <a:rPr sz="3200" b="1" spc="-10" dirty="0">
                <a:latin typeface="Bookman Old Style" pitchFamily="18" charset="0"/>
              </a:rPr>
              <a:t>Indirect </a:t>
            </a:r>
            <a:r>
              <a:rPr sz="3200" b="1" spc="-90" dirty="0">
                <a:latin typeface="Bookman Old Style" pitchFamily="18" charset="0"/>
              </a:rPr>
              <a:t>Tax </a:t>
            </a:r>
            <a:r>
              <a:rPr sz="3200" b="1" spc="-5" dirty="0">
                <a:latin typeface="Bookman Old Style" pitchFamily="18" charset="0"/>
              </a:rPr>
              <a:t>Structure </a:t>
            </a:r>
            <a:r>
              <a:rPr sz="3200" b="1" dirty="0">
                <a:latin typeface="Bookman Old Style" pitchFamily="18" charset="0"/>
              </a:rPr>
              <a:t>in</a:t>
            </a:r>
            <a:r>
              <a:rPr sz="3200" b="1" spc="30" dirty="0">
                <a:latin typeface="Bookman Old Style" pitchFamily="18" charset="0"/>
              </a:rPr>
              <a:t> </a:t>
            </a:r>
            <a:r>
              <a:rPr sz="3200" b="1" spc="-5" dirty="0">
                <a:latin typeface="Bookman Old Style" pitchFamily="18" charset="0"/>
              </a:rPr>
              <a:t>India</a:t>
            </a:r>
          </a:p>
        </p:txBody>
      </p:sp>
      <p:sp>
        <p:nvSpPr>
          <p:cNvPr id="3" name="object 3"/>
          <p:cNvSpPr txBox="1"/>
          <p:nvPr/>
        </p:nvSpPr>
        <p:spPr>
          <a:xfrm>
            <a:off x="320751" y="5876442"/>
            <a:ext cx="8372475" cy="635635"/>
          </a:xfrm>
          <a:prstGeom prst="rect">
            <a:avLst/>
          </a:prstGeom>
        </p:spPr>
        <p:txBody>
          <a:bodyPr vert="horz" wrap="square" lIns="0" tIns="0" rIns="0" bIns="0" rtlCol="0">
            <a:spAutoFit/>
          </a:bodyPr>
          <a:lstStyle/>
          <a:p>
            <a:pPr marL="12700" marR="5080">
              <a:lnSpc>
                <a:spcPct val="100000"/>
              </a:lnSpc>
            </a:pPr>
            <a:r>
              <a:rPr sz="2000" b="1" spc="-5" dirty="0">
                <a:solidFill>
                  <a:srgbClr val="1F3863"/>
                </a:solidFill>
                <a:latin typeface="Calibri"/>
                <a:cs typeface="Calibri"/>
              </a:rPr>
              <a:t>Constitution </a:t>
            </a:r>
            <a:r>
              <a:rPr sz="2000" b="1" dirty="0">
                <a:solidFill>
                  <a:srgbClr val="1F3863"/>
                </a:solidFill>
                <a:latin typeface="Calibri"/>
                <a:cs typeface="Calibri"/>
              </a:rPr>
              <a:t>amended </a:t>
            </a:r>
            <a:r>
              <a:rPr sz="2000" b="1" spc="-15" dirty="0">
                <a:solidFill>
                  <a:srgbClr val="1F3863"/>
                </a:solidFill>
                <a:latin typeface="Calibri"/>
                <a:cs typeface="Calibri"/>
              </a:rPr>
              <a:t>to </a:t>
            </a:r>
            <a:r>
              <a:rPr sz="2000" b="1" spc="-5" dirty="0">
                <a:solidFill>
                  <a:srgbClr val="1F3863"/>
                </a:solidFill>
                <a:latin typeface="Calibri"/>
                <a:cs typeface="Calibri"/>
              </a:rPr>
              <a:t>provide concurrent </a:t>
            </a:r>
            <a:r>
              <a:rPr sz="2000" b="1" spc="-10" dirty="0">
                <a:solidFill>
                  <a:srgbClr val="1F3863"/>
                </a:solidFill>
                <a:latin typeface="Calibri"/>
                <a:cs typeface="Calibri"/>
              </a:rPr>
              <a:t>powers </a:t>
            </a:r>
            <a:r>
              <a:rPr sz="2000" b="1" spc="-15" dirty="0">
                <a:solidFill>
                  <a:srgbClr val="1F3863"/>
                </a:solidFill>
                <a:latin typeface="Calibri"/>
                <a:cs typeface="Calibri"/>
              </a:rPr>
              <a:t>to </a:t>
            </a:r>
            <a:r>
              <a:rPr sz="2000" b="1" dirty="0">
                <a:solidFill>
                  <a:srgbClr val="1F3863"/>
                </a:solidFill>
                <a:latin typeface="Calibri"/>
                <a:cs typeface="Calibri"/>
              </a:rPr>
              <a:t>both </a:t>
            </a:r>
            <a:r>
              <a:rPr sz="2000" b="1" spc="-10" dirty="0">
                <a:solidFill>
                  <a:srgbClr val="1F3863"/>
                </a:solidFill>
                <a:latin typeface="Calibri"/>
                <a:cs typeface="Calibri"/>
              </a:rPr>
              <a:t>Centre </a:t>
            </a:r>
            <a:r>
              <a:rPr sz="2000" b="1" dirty="0">
                <a:solidFill>
                  <a:srgbClr val="1F3863"/>
                </a:solidFill>
                <a:latin typeface="Calibri"/>
                <a:cs typeface="Calibri"/>
              </a:rPr>
              <a:t>&amp; </a:t>
            </a:r>
            <a:r>
              <a:rPr sz="2000" b="1" spc="-15" dirty="0">
                <a:solidFill>
                  <a:srgbClr val="1F3863"/>
                </a:solidFill>
                <a:latin typeface="Calibri"/>
                <a:cs typeface="Calibri"/>
              </a:rPr>
              <a:t>States to  </a:t>
            </a:r>
            <a:r>
              <a:rPr sz="2000" b="1" spc="-5" dirty="0">
                <a:solidFill>
                  <a:srgbClr val="1F3863"/>
                </a:solidFill>
                <a:latin typeface="Calibri"/>
                <a:cs typeface="Calibri"/>
              </a:rPr>
              <a:t>levy </a:t>
            </a:r>
            <a:r>
              <a:rPr sz="2000" b="1" spc="-10" dirty="0">
                <a:solidFill>
                  <a:srgbClr val="1F3863"/>
                </a:solidFill>
                <a:latin typeface="Calibri"/>
                <a:cs typeface="Calibri"/>
              </a:rPr>
              <a:t>GST (Centre </a:t>
            </a:r>
            <a:r>
              <a:rPr sz="2000" b="1" spc="-15" dirty="0">
                <a:solidFill>
                  <a:srgbClr val="1F3863"/>
                </a:solidFill>
                <a:latin typeface="Calibri"/>
                <a:cs typeface="Calibri"/>
              </a:rPr>
              <a:t>to </a:t>
            </a:r>
            <a:r>
              <a:rPr sz="2000" b="1" spc="-20" dirty="0">
                <a:solidFill>
                  <a:srgbClr val="1F3863"/>
                </a:solidFill>
                <a:latin typeface="Calibri"/>
                <a:cs typeface="Calibri"/>
              </a:rPr>
              <a:t>tax </a:t>
            </a:r>
            <a:r>
              <a:rPr sz="2000" b="1" dirty="0">
                <a:solidFill>
                  <a:srgbClr val="1F3863"/>
                </a:solidFill>
                <a:latin typeface="Calibri"/>
                <a:cs typeface="Calibri"/>
              </a:rPr>
              <a:t>sale of </a:t>
            </a:r>
            <a:r>
              <a:rPr sz="2000" b="1" spc="-5" dirty="0">
                <a:solidFill>
                  <a:srgbClr val="1F3863"/>
                </a:solidFill>
                <a:latin typeface="Calibri"/>
                <a:cs typeface="Calibri"/>
              </a:rPr>
              <a:t>goods </a:t>
            </a:r>
            <a:r>
              <a:rPr sz="2000" b="1" dirty="0">
                <a:solidFill>
                  <a:srgbClr val="1F3863"/>
                </a:solidFill>
                <a:latin typeface="Calibri"/>
                <a:cs typeface="Calibri"/>
              </a:rPr>
              <a:t>and </a:t>
            </a:r>
            <a:r>
              <a:rPr sz="2000" b="1" spc="-15" dirty="0">
                <a:solidFill>
                  <a:srgbClr val="1F3863"/>
                </a:solidFill>
                <a:latin typeface="Calibri"/>
                <a:cs typeface="Calibri"/>
              </a:rPr>
              <a:t>States to </a:t>
            </a:r>
            <a:r>
              <a:rPr sz="2000" b="1" spc="-20" dirty="0">
                <a:solidFill>
                  <a:srgbClr val="1F3863"/>
                </a:solidFill>
                <a:latin typeface="Calibri"/>
                <a:cs typeface="Calibri"/>
              </a:rPr>
              <a:t>tax </a:t>
            </a:r>
            <a:r>
              <a:rPr sz="2000" b="1" spc="-5" dirty="0">
                <a:solidFill>
                  <a:srgbClr val="1F3863"/>
                </a:solidFill>
                <a:latin typeface="Calibri"/>
                <a:cs typeface="Calibri"/>
              </a:rPr>
              <a:t>provision </a:t>
            </a:r>
            <a:r>
              <a:rPr sz="2000" b="1" dirty="0">
                <a:solidFill>
                  <a:srgbClr val="1F3863"/>
                </a:solidFill>
                <a:latin typeface="Calibri"/>
                <a:cs typeface="Calibri"/>
              </a:rPr>
              <a:t>of</a:t>
            </a:r>
            <a:r>
              <a:rPr sz="2000" b="1" spc="120" dirty="0">
                <a:solidFill>
                  <a:srgbClr val="1F3863"/>
                </a:solidFill>
                <a:latin typeface="Calibri"/>
                <a:cs typeface="Calibri"/>
              </a:rPr>
              <a:t> </a:t>
            </a:r>
            <a:r>
              <a:rPr sz="2000" b="1" spc="-5" dirty="0">
                <a:solidFill>
                  <a:srgbClr val="1F3863"/>
                </a:solidFill>
                <a:latin typeface="Calibri"/>
                <a:cs typeface="Calibri"/>
              </a:rPr>
              <a:t>services)</a:t>
            </a:r>
            <a:endParaRPr sz="2000">
              <a:latin typeface="Calibri"/>
              <a:cs typeface="Calibri"/>
            </a:endParaRPr>
          </a:p>
        </p:txBody>
      </p:sp>
      <p:sp>
        <p:nvSpPr>
          <p:cNvPr id="4" name="object 4"/>
          <p:cNvSpPr/>
          <p:nvPr/>
        </p:nvSpPr>
        <p:spPr>
          <a:xfrm>
            <a:off x="8911970" y="6607604"/>
            <a:ext cx="232410" cy="213360"/>
          </a:xfrm>
          <a:custGeom>
            <a:avLst/>
            <a:gdLst/>
            <a:ahLst/>
            <a:cxnLst/>
            <a:rect l="l" t="t" r="r" b="b"/>
            <a:pathLst>
              <a:path w="232409" h="213359">
                <a:moveTo>
                  <a:pt x="0" y="212890"/>
                </a:moveTo>
                <a:lnTo>
                  <a:pt x="232041" y="212890"/>
                </a:lnTo>
                <a:lnTo>
                  <a:pt x="232041" y="0"/>
                </a:lnTo>
                <a:lnTo>
                  <a:pt x="0" y="0"/>
                </a:lnTo>
                <a:lnTo>
                  <a:pt x="0" y="212890"/>
                </a:lnTo>
                <a:close/>
              </a:path>
            </a:pathLst>
          </a:custGeom>
          <a:solidFill>
            <a:srgbClr val="212A35"/>
          </a:solidFill>
        </p:spPr>
        <p:txBody>
          <a:bodyPr wrap="square" lIns="0" tIns="0" rIns="0" bIns="0" rtlCol="0"/>
          <a:lstStyle/>
          <a:p>
            <a:endParaRPr/>
          </a:p>
        </p:txBody>
      </p:sp>
      <p:sp>
        <p:nvSpPr>
          <p:cNvPr id="5" name="object 5"/>
          <p:cNvSpPr txBox="1"/>
          <p:nvPr/>
        </p:nvSpPr>
        <p:spPr>
          <a:xfrm>
            <a:off x="393395" y="1424432"/>
            <a:ext cx="3977004" cy="2939415"/>
          </a:xfrm>
          <a:prstGeom prst="rect">
            <a:avLst/>
          </a:prstGeom>
          <a:ln w="12700">
            <a:solidFill>
              <a:srgbClr val="4471C4"/>
            </a:solidFill>
          </a:ln>
        </p:spPr>
        <p:txBody>
          <a:bodyPr vert="horz" wrap="square" lIns="0" tIns="23495" rIns="0" bIns="0" rtlCol="0">
            <a:spAutoFit/>
          </a:bodyPr>
          <a:lstStyle/>
          <a:p>
            <a:pPr marL="266065" indent="-180975">
              <a:lnSpc>
                <a:spcPct val="100000"/>
              </a:lnSpc>
              <a:spcBef>
                <a:spcPts val="185"/>
              </a:spcBef>
              <a:buFont typeface="Arial"/>
              <a:buChar char="•"/>
              <a:tabLst>
                <a:tab pos="266700" algn="l"/>
              </a:tabLst>
            </a:pPr>
            <a:r>
              <a:rPr sz="2000" spc="-10" dirty="0">
                <a:latin typeface="Calibri"/>
                <a:cs typeface="Calibri"/>
              </a:rPr>
              <a:t>Central Excise</a:t>
            </a:r>
            <a:r>
              <a:rPr sz="2000" spc="-70" dirty="0">
                <a:latin typeface="Calibri"/>
                <a:cs typeface="Calibri"/>
              </a:rPr>
              <a:t> </a:t>
            </a:r>
            <a:r>
              <a:rPr sz="2000" dirty="0">
                <a:latin typeface="Calibri"/>
                <a:cs typeface="Calibri"/>
              </a:rPr>
              <a:t>duty</a:t>
            </a:r>
          </a:p>
          <a:p>
            <a:pPr marL="266065" indent="-180975">
              <a:lnSpc>
                <a:spcPct val="100000"/>
              </a:lnSpc>
              <a:spcBef>
                <a:spcPts val="600"/>
              </a:spcBef>
              <a:buFont typeface="Arial"/>
              <a:buChar char="•"/>
              <a:tabLst>
                <a:tab pos="266700" algn="l"/>
              </a:tabLst>
            </a:pPr>
            <a:r>
              <a:rPr sz="2000" spc="-5" dirty="0">
                <a:latin typeface="Calibri"/>
                <a:cs typeface="Calibri"/>
              </a:rPr>
              <a:t>Additional </a:t>
            </a:r>
            <a:r>
              <a:rPr sz="2000" dirty="0">
                <a:latin typeface="Calibri"/>
                <a:cs typeface="Calibri"/>
              </a:rPr>
              <a:t>duties </a:t>
            </a:r>
            <a:r>
              <a:rPr sz="2000" spc="-5" dirty="0">
                <a:latin typeface="Calibri"/>
                <a:cs typeface="Calibri"/>
              </a:rPr>
              <a:t>of</a:t>
            </a:r>
            <a:r>
              <a:rPr sz="2000" spc="-45" dirty="0">
                <a:latin typeface="Calibri"/>
                <a:cs typeface="Calibri"/>
              </a:rPr>
              <a:t> </a:t>
            </a:r>
            <a:r>
              <a:rPr sz="2000" spc="-15" dirty="0">
                <a:latin typeface="Calibri"/>
                <a:cs typeface="Calibri"/>
              </a:rPr>
              <a:t>excise</a:t>
            </a:r>
            <a:endParaRPr sz="2000" dirty="0">
              <a:latin typeface="Calibri"/>
              <a:cs typeface="Calibri"/>
            </a:endParaRPr>
          </a:p>
          <a:p>
            <a:pPr marL="266065" indent="-180975">
              <a:lnSpc>
                <a:spcPct val="100000"/>
              </a:lnSpc>
              <a:spcBef>
                <a:spcPts val="600"/>
              </a:spcBef>
              <a:buFont typeface="Arial"/>
              <a:buChar char="•"/>
              <a:tabLst>
                <a:tab pos="266700" algn="l"/>
              </a:tabLst>
            </a:pPr>
            <a:r>
              <a:rPr sz="2000" spc="-10" dirty="0">
                <a:latin typeface="Calibri"/>
                <a:cs typeface="Calibri"/>
              </a:rPr>
              <a:t>Excise </a:t>
            </a:r>
            <a:r>
              <a:rPr sz="2000" dirty="0">
                <a:latin typeface="Calibri"/>
                <a:cs typeface="Calibri"/>
              </a:rPr>
              <a:t>duty </a:t>
            </a:r>
            <a:r>
              <a:rPr sz="2000" spc="-5" dirty="0">
                <a:latin typeface="Calibri"/>
                <a:cs typeface="Calibri"/>
              </a:rPr>
              <a:t>levied </a:t>
            </a:r>
            <a:r>
              <a:rPr sz="2000" dirty="0">
                <a:latin typeface="Calibri"/>
                <a:cs typeface="Calibri"/>
              </a:rPr>
              <a:t>under</a:t>
            </a:r>
            <a:r>
              <a:rPr sz="2000" spc="325" dirty="0">
                <a:latin typeface="Calibri"/>
                <a:cs typeface="Calibri"/>
              </a:rPr>
              <a:t> </a:t>
            </a:r>
            <a:r>
              <a:rPr sz="2000" spc="-5" dirty="0">
                <a:latin typeface="Calibri"/>
                <a:cs typeface="Calibri"/>
              </a:rPr>
              <a:t>Medicinal</a:t>
            </a:r>
            <a:endParaRPr sz="2000" dirty="0">
              <a:latin typeface="Calibri"/>
              <a:cs typeface="Calibri"/>
            </a:endParaRPr>
          </a:p>
          <a:p>
            <a:pPr marL="266065">
              <a:lnSpc>
                <a:spcPct val="100000"/>
              </a:lnSpc>
            </a:pPr>
            <a:r>
              <a:rPr sz="2000" dirty="0">
                <a:latin typeface="Calibri"/>
                <a:cs typeface="Calibri"/>
              </a:rPr>
              <a:t>&amp; </a:t>
            </a:r>
            <a:r>
              <a:rPr sz="2000" spc="-35" dirty="0">
                <a:latin typeface="Calibri"/>
                <a:cs typeface="Calibri"/>
              </a:rPr>
              <a:t>Toilet </a:t>
            </a:r>
            <a:r>
              <a:rPr sz="2000" spc="-10" dirty="0">
                <a:latin typeface="Calibri"/>
                <a:cs typeface="Calibri"/>
              </a:rPr>
              <a:t>Preparation </a:t>
            </a:r>
            <a:r>
              <a:rPr sz="2000" spc="-5" dirty="0">
                <a:latin typeface="Calibri"/>
                <a:cs typeface="Calibri"/>
              </a:rPr>
              <a:t> </a:t>
            </a:r>
            <a:r>
              <a:rPr sz="2000" dirty="0">
                <a:latin typeface="Calibri"/>
                <a:cs typeface="Calibri"/>
              </a:rPr>
              <a:t>Act</a:t>
            </a:r>
          </a:p>
          <a:p>
            <a:pPr marL="266065" marR="76835" indent="-180975">
              <a:lnSpc>
                <a:spcPct val="100000"/>
              </a:lnSpc>
              <a:spcBef>
                <a:spcPts val="600"/>
              </a:spcBef>
              <a:buFont typeface="Arial"/>
              <a:buChar char="•"/>
              <a:tabLst>
                <a:tab pos="266700" algn="l"/>
              </a:tabLst>
            </a:pPr>
            <a:r>
              <a:rPr sz="2000" spc="-5" dirty="0">
                <a:latin typeface="Calibri"/>
                <a:cs typeface="Calibri"/>
              </a:rPr>
              <a:t>Additional duties of </a:t>
            </a:r>
            <a:r>
              <a:rPr sz="2000" spc="-10" dirty="0">
                <a:latin typeface="Calibri"/>
                <a:cs typeface="Calibri"/>
              </a:rPr>
              <a:t>customs </a:t>
            </a:r>
            <a:r>
              <a:rPr sz="2000" spc="-5" dirty="0">
                <a:latin typeface="Calibri"/>
                <a:cs typeface="Calibri"/>
              </a:rPr>
              <a:t>(CVD  </a:t>
            </a:r>
            <a:r>
              <a:rPr sz="2000" dirty="0">
                <a:latin typeface="Calibri"/>
                <a:cs typeface="Calibri"/>
              </a:rPr>
              <a:t>&amp;</a:t>
            </a:r>
            <a:r>
              <a:rPr sz="2000" spc="-105" dirty="0">
                <a:latin typeface="Calibri"/>
                <a:cs typeface="Calibri"/>
              </a:rPr>
              <a:t> </a:t>
            </a:r>
            <a:r>
              <a:rPr sz="2000" dirty="0">
                <a:latin typeface="Calibri"/>
                <a:cs typeface="Calibri"/>
              </a:rPr>
              <a:t>SAD)</a:t>
            </a:r>
          </a:p>
          <a:p>
            <a:pPr marL="266065" indent="-180975">
              <a:lnSpc>
                <a:spcPct val="100000"/>
              </a:lnSpc>
              <a:spcBef>
                <a:spcPts val="600"/>
              </a:spcBef>
              <a:buFont typeface="Arial"/>
              <a:buChar char="•"/>
              <a:tabLst>
                <a:tab pos="266700" algn="l"/>
              </a:tabLst>
            </a:pPr>
            <a:r>
              <a:rPr sz="2000" dirty="0">
                <a:latin typeface="Calibri"/>
                <a:cs typeface="Calibri"/>
              </a:rPr>
              <a:t>Service</a:t>
            </a:r>
            <a:r>
              <a:rPr sz="2000" spc="-75" dirty="0">
                <a:latin typeface="Calibri"/>
                <a:cs typeface="Calibri"/>
              </a:rPr>
              <a:t> </a:t>
            </a:r>
            <a:r>
              <a:rPr sz="2000" spc="-65" dirty="0">
                <a:latin typeface="Calibri"/>
                <a:cs typeface="Calibri"/>
              </a:rPr>
              <a:t>Tax</a:t>
            </a:r>
            <a:endParaRPr sz="2000" dirty="0">
              <a:latin typeface="Calibri"/>
              <a:cs typeface="Calibri"/>
            </a:endParaRPr>
          </a:p>
          <a:p>
            <a:pPr marL="266065" indent="-180975">
              <a:lnSpc>
                <a:spcPct val="100000"/>
              </a:lnSpc>
              <a:spcBef>
                <a:spcPts val="600"/>
              </a:spcBef>
              <a:buFont typeface="Arial"/>
              <a:buChar char="•"/>
              <a:tabLst>
                <a:tab pos="266700" algn="l"/>
              </a:tabLst>
            </a:pPr>
            <a:r>
              <a:rPr sz="2000" spc="-5" dirty="0">
                <a:latin typeface="Calibri"/>
                <a:cs typeface="Calibri"/>
              </a:rPr>
              <a:t>Surcharges </a:t>
            </a:r>
            <a:r>
              <a:rPr sz="2000" dirty="0">
                <a:latin typeface="Calibri"/>
                <a:cs typeface="Calibri"/>
              </a:rPr>
              <a:t>&amp;</a:t>
            </a:r>
            <a:r>
              <a:rPr sz="2000" spc="-110" dirty="0">
                <a:latin typeface="Calibri"/>
                <a:cs typeface="Calibri"/>
              </a:rPr>
              <a:t> </a:t>
            </a:r>
            <a:r>
              <a:rPr sz="2000" spc="-5" dirty="0">
                <a:latin typeface="Calibri"/>
                <a:cs typeface="Calibri"/>
              </a:rPr>
              <a:t>Cesses</a:t>
            </a:r>
            <a:endParaRPr sz="2000" dirty="0">
              <a:latin typeface="Calibri"/>
              <a:cs typeface="Calibri"/>
            </a:endParaRPr>
          </a:p>
        </p:txBody>
      </p:sp>
      <p:sp>
        <p:nvSpPr>
          <p:cNvPr id="6" name="object 6"/>
          <p:cNvSpPr txBox="1"/>
          <p:nvPr/>
        </p:nvSpPr>
        <p:spPr>
          <a:xfrm>
            <a:off x="4742179" y="1435100"/>
            <a:ext cx="3977004" cy="3493770"/>
          </a:xfrm>
          <a:prstGeom prst="rect">
            <a:avLst/>
          </a:prstGeom>
          <a:ln w="12700">
            <a:solidFill>
              <a:srgbClr val="4471C4"/>
            </a:solidFill>
          </a:ln>
        </p:spPr>
        <p:txBody>
          <a:bodyPr vert="horz" wrap="square" lIns="0" tIns="23495" rIns="0" bIns="0" rtlCol="0">
            <a:spAutoFit/>
          </a:bodyPr>
          <a:lstStyle/>
          <a:p>
            <a:pPr marL="266700" indent="-180975">
              <a:lnSpc>
                <a:spcPct val="100000"/>
              </a:lnSpc>
              <a:spcBef>
                <a:spcPts val="185"/>
              </a:spcBef>
              <a:buFont typeface="Arial"/>
              <a:buChar char="•"/>
              <a:tabLst>
                <a:tab pos="267335" algn="l"/>
              </a:tabLst>
            </a:pPr>
            <a:r>
              <a:rPr sz="2000" spc="-15" dirty="0">
                <a:latin typeface="Calibri"/>
                <a:cs typeface="Calibri"/>
              </a:rPr>
              <a:t>State </a:t>
            </a:r>
            <a:r>
              <a:rPr sz="2000" spc="-85" dirty="0">
                <a:latin typeface="Calibri"/>
                <a:cs typeface="Calibri"/>
              </a:rPr>
              <a:t>VAT </a:t>
            </a:r>
            <a:r>
              <a:rPr sz="2000" dirty="0">
                <a:latin typeface="Calibri"/>
                <a:cs typeface="Calibri"/>
              </a:rPr>
              <a:t>/ </a:t>
            </a:r>
            <a:r>
              <a:rPr sz="2000" spc="-5" dirty="0">
                <a:latin typeface="Calibri"/>
                <a:cs typeface="Calibri"/>
              </a:rPr>
              <a:t>Sales</a:t>
            </a:r>
            <a:r>
              <a:rPr sz="2000" spc="60" dirty="0">
                <a:latin typeface="Calibri"/>
                <a:cs typeface="Calibri"/>
              </a:rPr>
              <a:t> </a:t>
            </a:r>
            <a:r>
              <a:rPr sz="2000" spc="-65" dirty="0">
                <a:latin typeface="Calibri"/>
                <a:cs typeface="Calibri"/>
              </a:rPr>
              <a:t>Tax</a:t>
            </a:r>
            <a:endParaRPr sz="2000">
              <a:latin typeface="Calibri"/>
              <a:cs typeface="Calibri"/>
            </a:endParaRPr>
          </a:p>
          <a:p>
            <a:pPr marL="266700" indent="-180975">
              <a:lnSpc>
                <a:spcPct val="100000"/>
              </a:lnSpc>
              <a:spcBef>
                <a:spcPts val="360"/>
              </a:spcBef>
              <a:buFont typeface="Arial"/>
              <a:buChar char="•"/>
              <a:tabLst>
                <a:tab pos="267335" algn="l"/>
              </a:tabLst>
            </a:pPr>
            <a:r>
              <a:rPr sz="2000" spc="-10" dirty="0">
                <a:latin typeface="Calibri"/>
                <a:cs typeface="Calibri"/>
              </a:rPr>
              <a:t>Central </a:t>
            </a:r>
            <a:r>
              <a:rPr sz="2000" spc="-5" dirty="0">
                <a:latin typeface="Calibri"/>
                <a:cs typeface="Calibri"/>
              </a:rPr>
              <a:t>Sales</a:t>
            </a:r>
            <a:r>
              <a:rPr sz="2000" spc="-40" dirty="0">
                <a:latin typeface="Calibri"/>
                <a:cs typeface="Calibri"/>
              </a:rPr>
              <a:t> </a:t>
            </a:r>
            <a:r>
              <a:rPr sz="2000" spc="-65" dirty="0">
                <a:latin typeface="Calibri"/>
                <a:cs typeface="Calibri"/>
              </a:rPr>
              <a:t>Tax</a:t>
            </a:r>
            <a:endParaRPr sz="2000">
              <a:latin typeface="Calibri"/>
              <a:cs typeface="Calibri"/>
            </a:endParaRPr>
          </a:p>
          <a:p>
            <a:pPr marL="266700" indent="-180975">
              <a:lnSpc>
                <a:spcPct val="100000"/>
              </a:lnSpc>
              <a:spcBef>
                <a:spcPts val="360"/>
              </a:spcBef>
              <a:buFont typeface="Arial"/>
              <a:buChar char="•"/>
              <a:tabLst>
                <a:tab pos="267335" algn="l"/>
              </a:tabLst>
            </a:pPr>
            <a:r>
              <a:rPr sz="2000" spc="-5" dirty="0">
                <a:latin typeface="Calibri"/>
                <a:cs typeface="Calibri"/>
              </a:rPr>
              <a:t>Purchase</a:t>
            </a:r>
            <a:r>
              <a:rPr sz="2000" spc="-60" dirty="0">
                <a:latin typeface="Calibri"/>
                <a:cs typeface="Calibri"/>
              </a:rPr>
              <a:t> </a:t>
            </a:r>
            <a:r>
              <a:rPr sz="2000" spc="-65" dirty="0">
                <a:latin typeface="Calibri"/>
                <a:cs typeface="Calibri"/>
              </a:rPr>
              <a:t>Tax</a:t>
            </a:r>
            <a:endParaRPr sz="2000">
              <a:latin typeface="Calibri"/>
              <a:cs typeface="Calibri"/>
            </a:endParaRPr>
          </a:p>
          <a:p>
            <a:pPr marL="266700" marR="565785" indent="-180975">
              <a:lnSpc>
                <a:spcPct val="100000"/>
              </a:lnSpc>
              <a:spcBef>
                <a:spcPts val="360"/>
              </a:spcBef>
              <a:buFont typeface="Arial"/>
              <a:buChar char="•"/>
              <a:tabLst>
                <a:tab pos="267335" algn="l"/>
              </a:tabLst>
            </a:pPr>
            <a:r>
              <a:rPr sz="2000" spc="-10" dirty="0">
                <a:latin typeface="Calibri"/>
                <a:cs typeface="Calibri"/>
              </a:rPr>
              <a:t>Entertainment </a:t>
            </a:r>
            <a:r>
              <a:rPr sz="2000" spc="-65" dirty="0">
                <a:latin typeface="Calibri"/>
                <a:cs typeface="Calibri"/>
              </a:rPr>
              <a:t>Tax </a:t>
            </a:r>
            <a:r>
              <a:rPr sz="2000" dirty="0">
                <a:latin typeface="Calibri"/>
                <a:cs typeface="Calibri"/>
              </a:rPr>
              <a:t>(other than  those </a:t>
            </a:r>
            <a:r>
              <a:rPr sz="2000" spc="-5" dirty="0">
                <a:latin typeface="Calibri"/>
                <a:cs typeface="Calibri"/>
              </a:rPr>
              <a:t>levied by local</a:t>
            </a:r>
            <a:r>
              <a:rPr sz="2000" spc="-50" dirty="0">
                <a:latin typeface="Calibri"/>
                <a:cs typeface="Calibri"/>
              </a:rPr>
              <a:t> </a:t>
            </a:r>
            <a:r>
              <a:rPr sz="2000" spc="-5" dirty="0">
                <a:latin typeface="Calibri"/>
                <a:cs typeface="Calibri"/>
              </a:rPr>
              <a:t>bodies)</a:t>
            </a:r>
            <a:endParaRPr sz="2000">
              <a:latin typeface="Calibri"/>
              <a:cs typeface="Calibri"/>
            </a:endParaRPr>
          </a:p>
          <a:p>
            <a:pPr marL="266700" indent="-180975">
              <a:lnSpc>
                <a:spcPct val="100000"/>
              </a:lnSpc>
              <a:spcBef>
                <a:spcPts val="360"/>
              </a:spcBef>
              <a:buFont typeface="Arial"/>
              <a:buChar char="•"/>
              <a:tabLst>
                <a:tab pos="267335" algn="l"/>
              </a:tabLst>
            </a:pPr>
            <a:r>
              <a:rPr sz="2000" spc="-5" dirty="0">
                <a:latin typeface="Calibri"/>
                <a:cs typeface="Calibri"/>
              </a:rPr>
              <a:t>Luxury</a:t>
            </a:r>
            <a:r>
              <a:rPr sz="2000" spc="-100" dirty="0">
                <a:latin typeface="Calibri"/>
                <a:cs typeface="Calibri"/>
              </a:rPr>
              <a:t> </a:t>
            </a:r>
            <a:r>
              <a:rPr sz="2000" spc="-65" dirty="0">
                <a:latin typeface="Calibri"/>
                <a:cs typeface="Calibri"/>
              </a:rPr>
              <a:t>Tax</a:t>
            </a:r>
            <a:endParaRPr sz="2000">
              <a:latin typeface="Calibri"/>
              <a:cs typeface="Calibri"/>
            </a:endParaRPr>
          </a:p>
          <a:p>
            <a:pPr marL="266700" indent="-180975">
              <a:lnSpc>
                <a:spcPct val="100000"/>
              </a:lnSpc>
              <a:spcBef>
                <a:spcPts val="360"/>
              </a:spcBef>
              <a:buFont typeface="Arial"/>
              <a:buChar char="•"/>
              <a:tabLst>
                <a:tab pos="267335" algn="l"/>
              </a:tabLst>
            </a:pPr>
            <a:r>
              <a:rPr sz="2000" spc="-5" dirty="0">
                <a:latin typeface="Calibri"/>
                <a:cs typeface="Calibri"/>
              </a:rPr>
              <a:t>Entry </a:t>
            </a:r>
            <a:r>
              <a:rPr sz="2000" spc="-65" dirty="0">
                <a:latin typeface="Calibri"/>
                <a:cs typeface="Calibri"/>
              </a:rPr>
              <a:t>Tax </a:t>
            </a:r>
            <a:r>
              <a:rPr sz="2000" dirty="0">
                <a:latin typeface="Calibri"/>
                <a:cs typeface="Calibri"/>
              </a:rPr>
              <a:t>(All</a:t>
            </a:r>
            <a:r>
              <a:rPr sz="2000" spc="-10" dirty="0">
                <a:latin typeface="Calibri"/>
                <a:cs typeface="Calibri"/>
              </a:rPr>
              <a:t> forms)</a:t>
            </a:r>
            <a:endParaRPr sz="2000">
              <a:latin typeface="Calibri"/>
              <a:cs typeface="Calibri"/>
            </a:endParaRPr>
          </a:p>
          <a:p>
            <a:pPr marL="266700" indent="-180975">
              <a:lnSpc>
                <a:spcPct val="100000"/>
              </a:lnSpc>
              <a:spcBef>
                <a:spcPts val="359"/>
              </a:spcBef>
              <a:buFont typeface="Arial"/>
              <a:buChar char="•"/>
              <a:tabLst>
                <a:tab pos="267335" algn="l"/>
              </a:tabLst>
            </a:pPr>
            <a:r>
              <a:rPr sz="2000" spc="-50" dirty="0">
                <a:latin typeface="Calibri"/>
                <a:cs typeface="Calibri"/>
              </a:rPr>
              <a:t>Taxes </a:t>
            </a:r>
            <a:r>
              <a:rPr sz="2000" spc="-5" dirty="0">
                <a:latin typeface="Calibri"/>
                <a:cs typeface="Calibri"/>
              </a:rPr>
              <a:t>on </a:t>
            </a:r>
            <a:r>
              <a:rPr sz="2000" spc="-25" dirty="0">
                <a:latin typeface="Calibri"/>
                <a:cs typeface="Calibri"/>
              </a:rPr>
              <a:t>lottery, </a:t>
            </a:r>
            <a:r>
              <a:rPr sz="2000" spc="-5" dirty="0">
                <a:latin typeface="Calibri"/>
                <a:cs typeface="Calibri"/>
              </a:rPr>
              <a:t>betting </a:t>
            </a:r>
            <a:r>
              <a:rPr sz="2000" dirty="0">
                <a:latin typeface="Calibri"/>
                <a:cs typeface="Calibri"/>
              </a:rPr>
              <a:t>&amp;</a:t>
            </a:r>
            <a:endParaRPr sz="2000">
              <a:latin typeface="Calibri"/>
              <a:cs typeface="Calibri"/>
            </a:endParaRPr>
          </a:p>
          <a:p>
            <a:pPr marL="266700">
              <a:lnSpc>
                <a:spcPct val="100000"/>
              </a:lnSpc>
            </a:pPr>
            <a:r>
              <a:rPr sz="2000" spc="-10" dirty="0">
                <a:latin typeface="Calibri"/>
                <a:cs typeface="Calibri"/>
              </a:rPr>
              <a:t>gambling</a:t>
            </a:r>
            <a:endParaRPr sz="2000">
              <a:latin typeface="Calibri"/>
              <a:cs typeface="Calibri"/>
            </a:endParaRPr>
          </a:p>
          <a:p>
            <a:pPr marL="266700" indent="-180975">
              <a:lnSpc>
                <a:spcPct val="100000"/>
              </a:lnSpc>
              <a:spcBef>
                <a:spcPts val="360"/>
              </a:spcBef>
              <a:buFont typeface="Arial"/>
              <a:buChar char="•"/>
              <a:tabLst>
                <a:tab pos="267335" algn="l"/>
              </a:tabLst>
            </a:pPr>
            <a:r>
              <a:rPr sz="2000" spc="-5" dirty="0">
                <a:latin typeface="Calibri"/>
                <a:cs typeface="Calibri"/>
              </a:rPr>
              <a:t>Surcharges </a:t>
            </a:r>
            <a:r>
              <a:rPr sz="2000" dirty="0">
                <a:latin typeface="Calibri"/>
                <a:cs typeface="Calibri"/>
              </a:rPr>
              <a:t>&amp;</a:t>
            </a:r>
            <a:r>
              <a:rPr sz="2000" spc="-114" dirty="0">
                <a:latin typeface="Calibri"/>
                <a:cs typeface="Calibri"/>
              </a:rPr>
              <a:t> </a:t>
            </a:r>
            <a:r>
              <a:rPr sz="2000" spc="-5" dirty="0">
                <a:latin typeface="Calibri"/>
                <a:cs typeface="Calibri"/>
              </a:rPr>
              <a:t>Cesses</a:t>
            </a:r>
            <a:endParaRPr sz="2000">
              <a:latin typeface="Calibri"/>
              <a:cs typeface="Calibri"/>
            </a:endParaRPr>
          </a:p>
        </p:txBody>
      </p:sp>
      <p:sp>
        <p:nvSpPr>
          <p:cNvPr id="7" name="object 7"/>
          <p:cNvSpPr txBox="1"/>
          <p:nvPr/>
        </p:nvSpPr>
        <p:spPr>
          <a:xfrm>
            <a:off x="419201" y="998728"/>
            <a:ext cx="5927090" cy="396240"/>
          </a:xfrm>
          <a:prstGeom prst="rect">
            <a:avLst/>
          </a:prstGeom>
        </p:spPr>
        <p:txBody>
          <a:bodyPr vert="horz" wrap="square" lIns="0" tIns="0" rIns="0" bIns="0" rtlCol="0">
            <a:spAutoFit/>
          </a:bodyPr>
          <a:lstStyle/>
          <a:p>
            <a:pPr marL="12700">
              <a:lnSpc>
                <a:spcPct val="100000"/>
              </a:lnSpc>
              <a:tabLst>
                <a:tab pos="4393565" algn="l"/>
              </a:tabLst>
            </a:pPr>
            <a:r>
              <a:rPr sz="2600" b="1" spc="-15" dirty="0">
                <a:latin typeface="Calibri"/>
                <a:cs typeface="Calibri"/>
              </a:rPr>
              <a:t>Central</a:t>
            </a:r>
            <a:r>
              <a:rPr sz="2600" b="1" spc="5" dirty="0">
                <a:latin typeface="Calibri"/>
                <a:cs typeface="Calibri"/>
              </a:rPr>
              <a:t> </a:t>
            </a:r>
            <a:r>
              <a:rPr sz="2600" b="1" spc="-60" dirty="0">
                <a:latin typeface="Calibri"/>
                <a:cs typeface="Calibri"/>
              </a:rPr>
              <a:t>Taxes	</a:t>
            </a:r>
            <a:r>
              <a:rPr sz="3900" b="1" spc="-30" baseline="1068" dirty="0">
                <a:latin typeface="Calibri"/>
                <a:cs typeface="Calibri"/>
              </a:rPr>
              <a:t>State</a:t>
            </a:r>
            <a:r>
              <a:rPr sz="3900" b="1" spc="-135" baseline="1068" dirty="0">
                <a:latin typeface="Calibri"/>
                <a:cs typeface="Calibri"/>
              </a:rPr>
              <a:t> </a:t>
            </a:r>
            <a:r>
              <a:rPr sz="3900" b="1" spc="-89" baseline="1068" dirty="0">
                <a:latin typeface="Calibri"/>
                <a:cs typeface="Calibri"/>
              </a:rPr>
              <a:t>Taxes</a:t>
            </a:r>
            <a:endParaRPr sz="3900" baseline="1068">
              <a:latin typeface="Calibri"/>
              <a:cs typeface="Calibri"/>
            </a:endParaRPr>
          </a:p>
        </p:txBody>
      </p:sp>
      <p:sp>
        <p:nvSpPr>
          <p:cNvPr id="8" name="object 8"/>
          <p:cNvSpPr/>
          <p:nvPr/>
        </p:nvSpPr>
        <p:spPr>
          <a:xfrm>
            <a:off x="4132198" y="5110937"/>
            <a:ext cx="763295" cy="768870"/>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2375280" y="4363720"/>
            <a:ext cx="1757045" cy="1183640"/>
          </a:xfrm>
          <a:custGeom>
            <a:avLst/>
            <a:gdLst/>
            <a:ahLst/>
            <a:cxnLst/>
            <a:rect l="l" t="t" r="r" b="b"/>
            <a:pathLst>
              <a:path w="1757045" h="1183639">
                <a:moveTo>
                  <a:pt x="1731699" y="1131633"/>
                </a:moveTo>
                <a:lnTo>
                  <a:pt x="1661921" y="1172336"/>
                </a:lnTo>
                <a:lnTo>
                  <a:pt x="1660906" y="1176273"/>
                </a:lnTo>
                <a:lnTo>
                  <a:pt x="1664461" y="1182369"/>
                </a:lnTo>
                <a:lnTo>
                  <a:pt x="1668271" y="1183385"/>
                </a:lnTo>
                <a:lnTo>
                  <a:pt x="1746027" y="1138046"/>
                </a:lnTo>
                <a:lnTo>
                  <a:pt x="1744345" y="1138046"/>
                </a:lnTo>
                <a:lnTo>
                  <a:pt x="1744345" y="1137157"/>
                </a:lnTo>
                <a:lnTo>
                  <a:pt x="1741170" y="1137157"/>
                </a:lnTo>
                <a:lnTo>
                  <a:pt x="1731699" y="1131633"/>
                </a:lnTo>
                <a:close/>
              </a:path>
              <a:path w="1757045" h="1183639">
                <a:moveTo>
                  <a:pt x="12700" y="0"/>
                </a:moveTo>
                <a:lnTo>
                  <a:pt x="0" y="0"/>
                </a:lnTo>
                <a:lnTo>
                  <a:pt x="0" y="1138046"/>
                </a:lnTo>
                <a:lnTo>
                  <a:pt x="1720704" y="1138046"/>
                </a:lnTo>
                <a:lnTo>
                  <a:pt x="1731590" y="1131696"/>
                </a:lnTo>
                <a:lnTo>
                  <a:pt x="12700" y="1131696"/>
                </a:lnTo>
                <a:lnTo>
                  <a:pt x="6350" y="1125346"/>
                </a:lnTo>
                <a:lnTo>
                  <a:pt x="12700" y="1125346"/>
                </a:lnTo>
                <a:lnTo>
                  <a:pt x="12700" y="0"/>
                </a:lnTo>
                <a:close/>
              </a:path>
              <a:path w="1757045" h="1183639">
                <a:moveTo>
                  <a:pt x="1746055" y="1125346"/>
                </a:moveTo>
                <a:lnTo>
                  <a:pt x="1744345" y="1125346"/>
                </a:lnTo>
                <a:lnTo>
                  <a:pt x="1744345" y="1138046"/>
                </a:lnTo>
                <a:lnTo>
                  <a:pt x="1746027" y="1138046"/>
                </a:lnTo>
                <a:lnTo>
                  <a:pt x="1756918" y="1131696"/>
                </a:lnTo>
                <a:lnTo>
                  <a:pt x="1746055" y="1125346"/>
                </a:lnTo>
                <a:close/>
              </a:path>
              <a:path w="1757045" h="1183639">
                <a:moveTo>
                  <a:pt x="1741170" y="1126108"/>
                </a:moveTo>
                <a:lnTo>
                  <a:pt x="1731699" y="1131633"/>
                </a:lnTo>
                <a:lnTo>
                  <a:pt x="1741170" y="1137157"/>
                </a:lnTo>
                <a:lnTo>
                  <a:pt x="1741170" y="1126108"/>
                </a:lnTo>
                <a:close/>
              </a:path>
              <a:path w="1757045" h="1183639">
                <a:moveTo>
                  <a:pt x="1744345" y="1126108"/>
                </a:moveTo>
                <a:lnTo>
                  <a:pt x="1741170" y="1126108"/>
                </a:lnTo>
                <a:lnTo>
                  <a:pt x="1741170" y="1137157"/>
                </a:lnTo>
                <a:lnTo>
                  <a:pt x="1744345" y="1137157"/>
                </a:lnTo>
                <a:lnTo>
                  <a:pt x="1744345" y="1126108"/>
                </a:lnTo>
                <a:close/>
              </a:path>
              <a:path w="1757045" h="1183639">
                <a:moveTo>
                  <a:pt x="12700" y="1125346"/>
                </a:moveTo>
                <a:lnTo>
                  <a:pt x="6350" y="1125346"/>
                </a:lnTo>
                <a:lnTo>
                  <a:pt x="12700" y="1131696"/>
                </a:lnTo>
                <a:lnTo>
                  <a:pt x="12700" y="1125346"/>
                </a:lnTo>
                <a:close/>
              </a:path>
              <a:path w="1757045" h="1183639">
                <a:moveTo>
                  <a:pt x="1720922" y="1125346"/>
                </a:moveTo>
                <a:lnTo>
                  <a:pt x="12700" y="1125346"/>
                </a:lnTo>
                <a:lnTo>
                  <a:pt x="12700" y="1131696"/>
                </a:lnTo>
                <a:lnTo>
                  <a:pt x="1731590" y="1131696"/>
                </a:lnTo>
                <a:lnTo>
                  <a:pt x="1720922" y="1125346"/>
                </a:lnTo>
                <a:close/>
              </a:path>
              <a:path w="1757045" h="1183639">
                <a:moveTo>
                  <a:pt x="1668271" y="1080007"/>
                </a:moveTo>
                <a:lnTo>
                  <a:pt x="1664461" y="1081023"/>
                </a:lnTo>
                <a:lnTo>
                  <a:pt x="1662683" y="1083944"/>
                </a:lnTo>
                <a:lnTo>
                  <a:pt x="1660906" y="1086992"/>
                </a:lnTo>
                <a:lnTo>
                  <a:pt x="1661921" y="1090929"/>
                </a:lnTo>
                <a:lnTo>
                  <a:pt x="1731699" y="1131633"/>
                </a:lnTo>
                <a:lnTo>
                  <a:pt x="1741170" y="1126108"/>
                </a:lnTo>
                <a:lnTo>
                  <a:pt x="1744345" y="1126108"/>
                </a:lnTo>
                <a:lnTo>
                  <a:pt x="1744345" y="1125346"/>
                </a:lnTo>
                <a:lnTo>
                  <a:pt x="1746055" y="1125346"/>
                </a:lnTo>
                <a:lnTo>
                  <a:pt x="1671320" y="1081658"/>
                </a:lnTo>
                <a:lnTo>
                  <a:pt x="1668271" y="1080007"/>
                </a:lnTo>
                <a:close/>
              </a:path>
            </a:pathLst>
          </a:custGeom>
          <a:solidFill>
            <a:srgbClr val="5B9BD4"/>
          </a:solidFill>
        </p:spPr>
        <p:txBody>
          <a:bodyPr wrap="square" lIns="0" tIns="0" rIns="0" bIns="0" rtlCol="0"/>
          <a:lstStyle/>
          <a:p>
            <a:endParaRPr/>
          </a:p>
        </p:txBody>
      </p:sp>
      <p:sp>
        <p:nvSpPr>
          <p:cNvPr id="10" name="object 10"/>
          <p:cNvSpPr/>
          <p:nvPr/>
        </p:nvSpPr>
        <p:spPr>
          <a:xfrm>
            <a:off x="4895469" y="4928361"/>
            <a:ext cx="1841500" cy="619125"/>
          </a:xfrm>
          <a:custGeom>
            <a:avLst/>
            <a:gdLst/>
            <a:ahLst/>
            <a:cxnLst/>
            <a:rect l="l" t="t" r="r" b="b"/>
            <a:pathLst>
              <a:path w="1841500" h="619125">
                <a:moveTo>
                  <a:pt x="88645" y="515366"/>
                </a:moveTo>
                <a:lnTo>
                  <a:pt x="85597" y="517016"/>
                </a:lnTo>
                <a:lnTo>
                  <a:pt x="0" y="567054"/>
                </a:lnTo>
                <a:lnTo>
                  <a:pt x="88645" y="618744"/>
                </a:lnTo>
                <a:lnTo>
                  <a:pt x="92455" y="617728"/>
                </a:lnTo>
                <a:lnTo>
                  <a:pt x="96011" y="611632"/>
                </a:lnTo>
                <a:lnTo>
                  <a:pt x="94995" y="607694"/>
                </a:lnTo>
                <a:lnTo>
                  <a:pt x="36213" y="573404"/>
                </a:lnTo>
                <a:lnTo>
                  <a:pt x="12572" y="573404"/>
                </a:lnTo>
                <a:lnTo>
                  <a:pt x="12572" y="560704"/>
                </a:lnTo>
                <a:lnTo>
                  <a:pt x="35995" y="560704"/>
                </a:lnTo>
                <a:lnTo>
                  <a:pt x="94995" y="526288"/>
                </a:lnTo>
                <a:lnTo>
                  <a:pt x="96011" y="522350"/>
                </a:lnTo>
                <a:lnTo>
                  <a:pt x="94233" y="519303"/>
                </a:lnTo>
                <a:lnTo>
                  <a:pt x="92455" y="516381"/>
                </a:lnTo>
                <a:lnTo>
                  <a:pt x="88645" y="515366"/>
                </a:lnTo>
                <a:close/>
              </a:path>
              <a:path w="1841500" h="619125">
                <a:moveTo>
                  <a:pt x="35995" y="560704"/>
                </a:moveTo>
                <a:lnTo>
                  <a:pt x="12572" y="560704"/>
                </a:lnTo>
                <a:lnTo>
                  <a:pt x="12572" y="573404"/>
                </a:lnTo>
                <a:lnTo>
                  <a:pt x="36213" y="573404"/>
                </a:lnTo>
                <a:lnTo>
                  <a:pt x="34689" y="572516"/>
                </a:lnTo>
                <a:lnTo>
                  <a:pt x="15747" y="572516"/>
                </a:lnTo>
                <a:lnTo>
                  <a:pt x="15747" y="561466"/>
                </a:lnTo>
                <a:lnTo>
                  <a:pt x="34689" y="561466"/>
                </a:lnTo>
                <a:lnTo>
                  <a:pt x="35995" y="560704"/>
                </a:lnTo>
                <a:close/>
              </a:path>
              <a:path w="1841500" h="619125">
                <a:moveTo>
                  <a:pt x="1828546" y="560704"/>
                </a:moveTo>
                <a:lnTo>
                  <a:pt x="35995" y="560704"/>
                </a:lnTo>
                <a:lnTo>
                  <a:pt x="25218" y="566991"/>
                </a:lnTo>
                <a:lnTo>
                  <a:pt x="36213" y="573404"/>
                </a:lnTo>
                <a:lnTo>
                  <a:pt x="1841246" y="573404"/>
                </a:lnTo>
                <a:lnTo>
                  <a:pt x="1841246" y="567054"/>
                </a:lnTo>
                <a:lnTo>
                  <a:pt x="1828546" y="567054"/>
                </a:lnTo>
                <a:lnTo>
                  <a:pt x="1828546" y="560704"/>
                </a:lnTo>
                <a:close/>
              </a:path>
              <a:path w="1841500" h="619125">
                <a:moveTo>
                  <a:pt x="15747" y="561466"/>
                </a:moveTo>
                <a:lnTo>
                  <a:pt x="15747" y="572516"/>
                </a:lnTo>
                <a:lnTo>
                  <a:pt x="25218" y="566991"/>
                </a:lnTo>
                <a:lnTo>
                  <a:pt x="15747" y="561466"/>
                </a:lnTo>
                <a:close/>
              </a:path>
              <a:path w="1841500" h="619125">
                <a:moveTo>
                  <a:pt x="25218" y="566991"/>
                </a:moveTo>
                <a:lnTo>
                  <a:pt x="15747" y="572516"/>
                </a:lnTo>
                <a:lnTo>
                  <a:pt x="34689" y="572516"/>
                </a:lnTo>
                <a:lnTo>
                  <a:pt x="25218" y="566991"/>
                </a:lnTo>
                <a:close/>
              </a:path>
              <a:path w="1841500" h="619125">
                <a:moveTo>
                  <a:pt x="1841246" y="0"/>
                </a:moveTo>
                <a:lnTo>
                  <a:pt x="1828546" y="0"/>
                </a:lnTo>
                <a:lnTo>
                  <a:pt x="1828546" y="567054"/>
                </a:lnTo>
                <a:lnTo>
                  <a:pt x="1834896" y="560704"/>
                </a:lnTo>
                <a:lnTo>
                  <a:pt x="1841246" y="560704"/>
                </a:lnTo>
                <a:lnTo>
                  <a:pt x="1841246" y="0"/>
                </a:lnTo>
                <a:close/>
              </a:path>
              <a:path w="1841500" h="619125">
                <a:moveTo>
                  <a:pt x="1841246" y="560704"/>
                </a:moveTo>
                <a:lnTo>
                  <a:pt x="1834896" y="560704"/>
                </a:lnTo>
                <a:lnTo>
                  <a:pt x="1828546" y="567054"/>
                </a:lnTo>
                <a:lnTo>
                  <a:pt x="1841246" y="567054"/>
                </a:lnTo>
                <a:lnTo>
                  <a:pt x="1841246" y="560704"/>
                </a:lnTo>
                <a:close/>
              </a:path>
              <a:path w="1841500" h="619125">
                <a:moveTo>
                  <a:pt x="34689" y="561466"/>
                </a:moveTo>
                <a:lnTo>
                  <a:pt x="15747" y="561466"/>
                </a:lnTo>
                <a:lnTo>
                  <a:pt x="25218" y="566991"/>
                </a:lnTo>
                <a:lnTo>
                  <a:pt x="34689" y="561466"/>
                </a:lnTo>
                <a:close/>
              </a:path>
            </a:pathLst>
          </a:custGeom>
          <a:solidFill>
            <a:srgbClr val="5B9BD4"/>
          </a:solidFill>
        </p:spPr>
        <p:txBody>
          <a:bodyPr wrap="square" lIns="0" tIns="0" rIns="0" bIns="0" rtlCol="0"/>
          <a:lstStyle/>
          <a:p>
            <a:endParaRPr/>
          </a:p>
        </p:txBody>
      </p:sp>
      <p:sp>
        <p:nvSpPr>
          <p:cNvPr id="11" name="object 11"/>
          <p:cNvSpPr txBox="1"/>
          <p:nvPr/>
        </p:nvSpPr>
        <p:spPr>
          <a:xfrm>
            <a:off x="4335907" y="5013705"/>
            <a:ext cx="349885" cy="266700"/>
          </a:xfrm>
          <a:prstGeom prst="rect">
            <a:avLst/>
          </a:prstGeom>
        </p:spPr>
        <p:txBody>
          <a:bodyPr vert="horz" wrap="square" lIns="0" tIns="0" rIns="0" bIns="0" rtlCol="0">
            <a:spAutoFit/>
          </a:bodyPr>
          <a:lstStyle/>
          <a:p>
            <a:pPr marL="12700">
              <a:lnSpc>
                <a:spcPct val="100000"/>
              </a:lnSpc>
            </a:pPr>
            <a:r>
              <a:rPr sz="1600" b="1" spc="-10" dirty="0">
                <a:latin typeface="Calibri"/>
                <a:cs typeface="Calibri"/>
              </a:rPr>
              <a:t>G</a:t>
            </a:r>
            <a:r>
              <a:rPr sz="1600" b="1" spc="-15" dirty="0">
                <a:latin typeface="Calibri"/>
                <a:cs typeface="Calibri"/>
              </a:rPr>
              <a:t>S</a:t>
            </a:r>
            <a:r>
              <a:rPr sz="1600" b="1" spc="-5" dirty="0">
                <a:latin typeface="Calibri"/>
                <a:cs typeface="Calibri"/>
              </a:rPr>
              <a:t>T</a:t>
            </a:r>
            <a:endParaRPr sz="1600" dirty="0">
              <a:latin typeface="Calibri"/>
              <a:cs typeface="Calibri"/>
            </a:endParaRPr>
          </a:p>
        </p:txBody>
      </p:sp>
      <p:sp>
        <p:nvSpPr>
          <p:cNvPr id="12" name="object 12"/>
          <p:cNvSpPr txBox="1">
            <a:spLocks noGrp="1"/>
          </p:cNvSpPr>
          <p:nvPr>
            <p:ph type="sldNum" sz="quarter" idx="4294967295"/>
          </p:nvPr>
        </p:nvSpPr>
        <p:spPr>
          <a:xfrm>
            <a:off x="8946133" y="6592239"/>
            <a:ext cx="167004" cy="269875"/>
          </a:xfrm>
          <a:prstGeom prst="rect">
            <a:avLst/>
          </a:prstGeom>
        </p:spPr>
        <p:txBody>
          <a:bodyPr vert="horz" wrap="square" lIns="0" tIns="0" rIns="0" bIns="0" rtlCol="0">
            <a:spAutoFit/>
          </a:bodyPr>
          <a:lstStyle/>
          <a:p>
            <a:pPr marL="25400">
              <a:lnSpc>
                <a:spcPts val="1930"/>
              </a:lnSpc>
            </a:pPr>
            <a:r>
              <a:rPr dirty="0"/>
              <a:t>3</a:t>
            </a:r>
          </a:p>
        </p:txBody>
      </p:sp>
    </p:spTree>
    <p:extLst>
      <p:ext uri="{BB962C8B-B14F-4D97-AF65-F5344CB8AC3E}">
        <p14:creationId xmlns:p14="http://schemas.microsoft.com/office/powerpoint/2010/main" val="5299306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DIFFERENCE BETWEEN TDS AND TCS</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pPr lvl="0" algn="just"/>
            <a:r>
              <a:rPr lang="en-US" dirty="0" smtClean="0"/>
              <a:t>TDS  </a:t>
            </a:r>
            <a:r>
              <a:rPr lang="en-US" dirty="0"/>
              <a:t>is  Tax Deducted at Source i.e. deducted by PAYER or BUYER . e.g. </a:t>
            </a:r>
            <a:r>
              <a:rPr lang="en-US" dirty="0" err="1"/>
              <a:t>Contractee</a:t>
            </a:r>
            <a:r>
              <a:rPr lang="en-US" dirty="0"/>
              <a:t> of a works contractor making payment for works executed  would deduct TDS and pay to the department</a:t>
            </a:r>
            <a:r>
              <a:rPr lang="en-US" dirty="0" smtClean="0"/>
              <a:t>.</a:t>
            </a:r>
          </a:p>
          <a:p>
            <a:pPr lvl="0" algn="just"/>
            <a:endParaRPr lang="en-IN" dirty="0"/>
          </a:p>
          <a:p>
            <a:pPr lvl="0" algn="just"/>
            <a:r>
              <a:rPr lang="en-US" dirty="0"/>
              <a:t>TCS is Tax Collected at Source i.e. collected by PAYEE or SELLER or E-Commerce Operator on the sales / services made to them or through them and  pay to the </a:t>
            </a:r>
            <a:r>
              <a:rPr lang="en-US" dirty="0" smtClean="0"/>
              <a:t>department</a:t>
            </a:r>
          </a:p>
          <a:p>
            <a:pPr lvl="0" algn="just">
              <a:buNone/>
            </a:pPr>
            <a:r>
              <a:rPr lang="en-US" dirty="0" smtClean="0"/>
              <a:t> </a:t>
            </a:r>
            <a:endParaRPr lang="en-IN" dirty="0"/>
          </a:p>
          <a:p>
            <a:pPr lvl="0" algn="just"/>
            <a:r>
              <a:rPr lang="en-US" dirty="0"/>
              <a:t>Both, </a:t>
            </a:r>
            <a:r>
              <a:rPr lang="en-US" b="1" dirty="0"/>
              <a:t>TDS and TCS are NOT taxes</a:t>
            </a:r>
            <a:r>
              <a:rPr lang="en-US" dirty="0"/>
              <a:t> but are deducted from payment (TDS) or received more (TCS) and paid to the  department on  behalf of the supplier.</a:t>
            </a:r>
            <a:endParaRPr lang="en-IN" dirty="0"/>
          </a:p>
          <a:p>
            <a:pPr algn="just">
              <a:buNone/>
            </a:pPr>
            <a:r>
              <a:rPr lang="en-IN" dirty="0"/>
              <a:t> </a:t>
            </a:r>
          </a:p>
          <a:p>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2800" b="1" dirty="0" smtClean="0">
                <a:latin typeface="Bookman Old Style" pitchFamily="18" charset="0"/>
                <a:ea typeface="Verdana" pitchFamily="34" charset="0"/>
                <a:cs typeface="Calibri" pitchFamily="34" charset="0"/>
              </a:rPr>
              <a:t>REFUNDS</a:t>
            </a:r>
            <a:br>
              <a:rPr lang="en-US" sz="2800" b="1" dirty="0" smtClean="0">
                <a:latin typeface="Bookman Old Style" pitchFamily="18" charset="0"/>
                <a:ea typeface="Verdana" pitchFamily="34" charset="0"/>
                <a:cs typeface="Calibri" pitchFamily="34" charset="0"/>
              </a:rPr>
            </a:br>
            <a:r>
              <a:rPr lang="en-US" sz="2800" b="1" dirty="0" smtClean="0">
                <a:latin typeface="Bookman Old Style" pitchFamily="18" charset="0"/>
                <a:ea typeface="Verdana" pitchFamily="34" charset="0"/>
                <a:cs typeface="Calibri" pitchFamily="34" charset="0"/>
              </a:rPr>
              <a:t>                                             Sec.54 , 55</a:t>
            </a:r>
            <a:endParaRPr lang="en-US" sz="2800" dirty="0">
              <a:latin typeface="Bookman Old Style" pitchFamily="18" charset="0"/>
            </a:endParaRPr>
          </a:p>
        </p:txBody>
      </p:sp>
      <p:sp>
        <p:nvSpPr>
          <p:cNvPr id="3" name="Content Placeholder 2"/>
          <p:cNvSpPr>
            <a:spLocks noGrp="1"/>
          </p:cNvSpPr>
          <p:nvPr>
            <p:ph idx="1"/>
          </p:nvPr>
        </p:nvSpPr>
        <p:spPr>
          <a:xfrm>
            <a:off x="457200" y="1219200"/>
            <a:ext cx="8229600" cy="4906963"/>
          </a:xfrm>
        </p:spPr>
        <p:txBody>
          <a:bodyPr>
            <a:normAutofit fontScale="47500" lnSpcReduction="20000"/>
          </a:bodyPr>
          <a:lstStyle/>
          <a:p>
            <a:pPr algn="just">
              <a:buSzPct val="170000"/>
            </a:pPr>
            <a:r>
              <a:rPr lang="en-US" sz="3400" b="1" dirty="0" smtClean="0">
                <a:latin typeface="Bookman Old Style" pitchFamily="18" charset="0"/>
                <a:ea typeface="Verdana" pitchFamily="34" charset="0"/>
                <a:cs typeface="Calibri" pitchFamily="34" charset="0"/>
              </a:rPr>
              <a:t>Refund can be claimed within 2 years from the relevant date.</a:t>
            </a:r>
          </a:p>
          <a:p>
            <a:pPr marL="0" indent="0" algn="just">
              <a:buSzPct val="170000"/>
              <a:buNone/>
            </a:pPr>
            <a:endParaRPr lang="en-US" sz="2300" b="1" dirty="0" smtClean="0">
              <a:latin typeface="Bookman Old Style" pitchFamily="18" charset="0"/>
              <a:ea typeface="Verdana" pitchFamily="34" charset="0"/>
              <a:cs typeface="Calibri" pitchFamily="34" charset="0"/>
            </a:endParaRPr>
          </a:p>
          <a:p>
            <a:pPr algn="just">
              <a:buSzPct val="170000"/>
              <a:buNone/>
            </a:pPr>
            <a:endParaRPr lang="en-US" sz="1100" b="1" dirty="0" smtClean="0">
              <a:latin typeface="Bookman Old Style" pitchFamily="18" charset="0"/>
              <a:ea typeface="Verdana" pitchFamily="34" charset="0"/>
              <a:cs typeface="Calibri" pitchFamily="34" charset="0"/>
            </a:endParaRPr>
          </a:p>
          <a:p>
            <a:pPr algn="just">
              <a:buSzPct val="170000"/>
            </a:pPr>
            <a:r>
              <a:rPr lang="en-US" sz="3400" b="1" dirty="0" smtClean="0">
                <a:latin typeface="Bookman Old Style" pitchFamily="18" charset="0"/>
                <a:ea typeface="Verdana" pitchFamily="34" charset="0"/>
                <a:cs typeface="Calibri" pitchFamily="34" charset="0"/>
              </a:rPr>
              <a:t>Refund of ITC allowed in case of exports or where the credit accumulation is on account of inverted duty structure.  </a:t>
            </a:r>
          </a:p>
          <a:p>
            <a:pPr marL="0" indent="0" algn="just">
              <a:buSzPct val="170000"/>
              <a:buNone/>
            </a:pPr>
            <a:endParaRPr lang="en-US" sz="1500" b="1" dirty="0">
              <a:latin typeface="Bookman Old Style" pitchFamily="18" charset="0"/>
              <a:ea typeface="Verdana" pitchFamily="34" charset="0"/>
              <a:cs typeface="Calibri" pitchFamily="34" charset="0"/>
            </a:endParaRPr>
          </a:p>
          <a:p>
            <a:pPr marL="0" indent="0" algn="just">
              <a:buSzPct val="170000"/>
              <a:buNone/>
            </a:pPr>
            <a:endParaRPr lang="en-US" sz="1500" b="1" dirty="0" smtClean="0">
              <a:latin typeface="Bookman Old Style" pitchFamily="18" charset="0"/>
              <a:ea typeface="Verdana" pitchFamily="34" charset="0"/>
              <a:cs typeface="Calibri" pitchFamily="34" charset="0"/>
            </a:endParaRPr>
          </a:p>
          <a:p>
            <a:pPr algn="just">
              <a:buSzPct val="170000"/>
            </a:pPr>
            <a:r>
              <a:rPr lang="en-US" sz="3400" b="1" dirty="0" smtClean="0">
                <a:latin typeface="Bookman Old Style" pitchFamily="18" charset="0"/>
                <a:ea typeface="Verdana" pitchFamily="34" charset="0"/>
                <a:cs typeface="Calibri" pitchFamily="34" charset="0"/>
              </a:rPr>
              <a:t>Refund shall be granted within 90 days from the date of receipt of application.</a:t>
            </a:r>
          </a:p>
          <a:p>
            <a:pPr marL="0" indent="0" algn="just">
              <a:buSzPct val="170000"/>
              <a:buNone/>
            </a:pPr>
            <a:endParaRPr lang="en-US" sz="2300" b="1" dirty="0" smtClean="0">
              <a:latin typeface="Bookman Old Style" pitchFamily="18" charset="0"/>
              <a:ea typeface="Verdana" pitchFamily="34" charset="0"/>
              <a:cs typeface="Calibri" pitchFamily="34" charset="0"/>
            </a:endParaRPr>
          </a:p>
          <a:p>
            <a:pPr algn="just">
              <a:buSzPct val="170000"/>
            </a:pPr>
            <a:r>
              <a:rPr lang="en-US" sz="3400" b="1" dirty="0" smtClean="0">
                <a:latin typeface="Bookman Old Style" pitchFamily="18" charset="0"/>
                <a:ea typeface="Verdana" pitchFamily="34" charset="0"/>
                <a:cs typeface="Calibri" pitchFamily="34" charset="0"/>
              </a:rPr>
              <a:t>In case of refund claim on account of exports, 90% of the claim can be given immediately on a provisional basis.</a:t>
            </a:r>
          </a:p>
          <a:p>
            <a:pPr marL="0" indent="0" algn="just">
              <a:buSzPct val="170000"/>
              <a:buNone/>
            </a:pPr>
            <a:endParaRPr lang="en-US" sz="2300" b="1" dirty="0" smtClean="0">
              <a:latin typeface="Bookman Old Style" pitchFamily="18" charset="0"/>
              <a:ea typeface="Verdana" pitchFamily="34" charset="0"/>
              <a:cs typeface="Calibri" pitchFamily="34" charset="0"/>
            </a:endParaRPr>
          </a:p>
          <a:p>
            <a:pPr algn="just">
              <a:buSzPct val="170000"/>
            </a:pPr>
            <a:r>
              <a:rPr lang="en-US" sz="3400" b="1" dirty="0" smtClean="0">
                <a:latin typeface="Bookman Old Style" pitchFamily="18" charset="0"/>
                <a:ea typeface="Verdana" pitchFamily="34" charset="0"/>
                <a:cs typeface="Calibri" pitchFamily="34" charset="0"/>
              </a:rPr>
              <a:t>Applicant shall produce documentary evidence that he has not passed on the incidence of tax on to any other person.</a:t>
            </a:r>
          </a:p>
          <a:p>
            <a:pPr marL="0" indent="0" algn="just">
              <a:buSzPct val="170000"/>
              <a:buNone/>
            </a:pPr>
            <a:endParaRPr lang="en-US" sz="2300" b="1" dirty="0" smtClean="0">
              <a:latin typeface="Bookman Old Style" pitchFamily="18" charset="0"/>
              <a:ea typeface="Verdana" pitchFamily="34" charset="0"/>
              <a:cs typeface="Calibri" pitchFamily="34" charset="0"/>
            </a:endParaRPr>
          </a:p>
          <a:p>
            <a:pPr algn="just">
              <a:buSzPct val="170000"/>
            </a:pPr>
            <a:r>
              <a:rPr lang="en-US" sz="3400" b="1" dirty="0" smtClean="0">
                <a:latin typeface="Bookman Old Style" pitchFamily="18" charset="0"/>
                <a:ea typeface="Verdana" pitchFamily="34" charset="0"/>
                <a:cs typeface="Calibri" pitchFamily="34" charset="0"/>
              </a:rPr>
              <a:t>No need to furnish such evidence if the refund claim is less than </a:t>
            </a:r>
            <a:r>
              <a:rPr lang="en-US" sz="3400" b="1" dirty="0" err="1" smtClean="0">
                <a:latin typeface="Bookman Old Style" pitchFamily="18" charset="0"/>
                <a:ea typeface="Verdana" pitchFamily="34" charset="0"/>
                <a:cs typeface="Calibri" pitchFamily="34" charset="0"/>
              </a:rPr>
              <a:t>Rs</a:t>
            </a:r>
            <a:r>
              <a:rPr lang="en-US" sz="3400" b="1" dirty="0" smtClean="0">
                <a:latin typeface="Bookman Old Style" pitchFamily="18" charset="0"/>
                <a:ea typeface="Verdana" pitchFamily="34" charset="0"/>
                <a:cs typeface="Calibri" pitchFamily="34" charset="0"/>
              </a:rPr>
              <a:t>. 5 lakhs. Self-certification would suffice.</a:t>
            </a:r>
          </a:p>
          <a:p>
            <a:pPr marL="0" indent="0" algn="just">
              <a:buSzPct val="170000"/>
              <a:buNone/>
            </a:pPr>
            <a:endParaRPr lang="en-US" sz="2500" b="1" dirty="0" smtClean="0">
              <a:latin typeface="Bookman Old Style" pitchFamily="18" charset="0"/>
              <a:ea typeface="Verdana" pitchFamily="34" charset="0"/>
              <a:cs typeface="Calibri" pitchFamily="34" charset="0"/>
            </a:endParaRPr>
          </a:p>
          <a:p>
            <a:pPr algn="just">
              <a:buSzPct val="170000"/>
            </a:pPr>
            <a:r>
              <a:rPr lang="en-US" sz="3400" b="1" dirty="0" smtClean="0">
                <a:latin typeface="Bookman Old Style" pitchFamily="18" charset="0"/>
                <a:ea typeface="Verdana" pitchFamily="34" charset="0"/>
                <a:cs typeface="Calibri" pitchFamily="34" charset="0"/>
              </a:rPr>
              <a:t>Interest payable after 3 months from the date of receipt of application till the date of refund</a:t>
            </a:r>
            <a:r>
              <a:rPr lang="en-US" sz="3400" b="1" dirty="0" smtClean="0">
                <a:latin typeface="Bookman Old Style" pitchFamily="18" charset="0"/>
                <a:ea typeface="Verdana" pitchFamily="34" charset="0"/>
                <a:cs typeface="Calibri" pitchFamily="34" charset="0"/>
              </a:rPr>
              <a:t>.</a:t>
            </a:r>
          </a:p>
          <a:p>
            <a:pPr marL="0" indent="0" algn="just">
              <a:buSzPct val="170000"/>
              <a:buNone/>
            </a:pPr>
            <a:endParaRPr lang="en-US" sz="3400" b="1" dirty="0" smtClean="0">
              <a:latin typeface="Bookman Old Style" pitchFamily="18" charset="0"/>
              <a:ea typeface="Verdana" pitchFamily="34" charset="0"/>
              <a:cs typeface="Calibri" pitchFamily="34" charset="0"/>
            </a:endParaRPr>
          </a:p>
          <a:p>
            <a:pPr algn="just">
              <a:buSzPct val="170000"/>
            </a:pPr>
            <a:r>
              <a:rPr lang="en-US" sz="3400" b="1" dirty="0" smtClean="0">
                <a:latin typeface="Bookman Old Style" pitchFamily="18" charset="0"/>
                <a:ea typeface="Verdana" pitchFamily="34" charset="0"/>
                <a:cs typeface="Calibri" pitchFamily="34" charset="0"/>
              </a:rPr>
              <a:t>Refund of ITC not  allowed where the export goods are subject to duty</a:t>
            </a:r>
            <a:r>
              <a:rPr lang="en-US" sz="3400" b="1" dirty="0" smtClean="0">
                <a:latin typeface="Bookman Old Style" pitchFamily="18" charset="0"/>
                <a:ea typeface="Verdana" pitchFamily="34" charset="0"/>
                <a:cs typeface="Calibri" pitchFamily="34" charset="0"/>
              </a:rPr>
              <a:t>.</a:t>
            </a:r>
            <a:endParaRPr lang="en-US" sz="3400" b="1" dirty="0" smtClean="0">
              <a:latin typeface="Bookman Old Style" pitchFamily="18" charset="0"/>
              <a:ea typeface="Verdana" pitchFamily="34" charset="0"/>
              <a:cs typeface="Calibri" pitchFamily="34" charset="0"/>
            </a:endParaRPr>
          </a:p>
        </p:txBody>
      </p:sp>
    </p:spTree>
    <p:extLst>
      <p:ext uri="{BB962C8B-B14F-4D97-AF65-F5344CB8AC3E}">
        <p14:creationId xmlns:p14="http://schemas.microsoft.com/office/powerpoint/2010/main" val="13557660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39762"/>
          </a:xfrm>
        </p:spPr>
        <p:txBody>
          <a:bodyPr>
            <a:normAutofit/>
          </a:bodyPr>
          <a:lstStyle/>
          <a:p>
            <a:r>
              <a:rPr lang="en-US" sz="2800" b="1" spc="-60" dirty="0" smtClean="0">
                <a:solidFill>
                  <a:srgbClr val="001F5F"/>
                </a:solidFill>
                <a:latin typeface="Calibri"/>
                <a:ea typeface="+mn-ea"/>
                <a:cs typeface="Calibri"/>
              </a:rPr>
              <a:t>Activities to be done as a Vendor</a:t>
            </a:r>
            <a:endParaRPr lang="en-US" sz="2800" b="1" spc="-60" dirty="0">
              <a:solidFill>
                <a:srgbClr val="001F5F"/>
              </a:solidFill>
              <a:latin typeface="Calibri"/>
              <a:ea typeface="+mn-ea"/>
              <a:cs typeface="Calibri"/>
            </a:endParaRPr>
          </a:p>
        </p:txBody>
      </p:sp>
      <p:sp>
        <p:nvSpPr>
          <p:cNvPr id="3" name="Content Placeholder 2"/>
          <p:cNvSpPr>
            <a:spLocks noGrp="1"/>
          </p:cNvSpPr>
          <p:nvPr>
            <p:ph idx="1"/>
          </p:nvPr>
        </p:nvSpPr>
        <p:spPr>
          <a:xfrm>
            <a:off x="457200" y="1112837"/>
            <a:ext cx="8229600" cy="4983163"/>
          </a:xfrm>
        </p:spPr>
        <p:txBody>
          <a:bodyPr>
            <a:normAutofit lnSpcReduction="10000"/>
          </a:bodyPr>
          <a:lstStyle/>
          <a:p>
            <a:pPr algn="just"/>
            <a:r>
              <a:rPr lang="en-US" sz="2200" dirty="0" smtClean="0"/>
              <a:t>Enroll for Registration online at GSTIN</a:t>
            </a:r>
          </a:p>
          <a:p>
            <a:pPr algn="just"/>
            <a:r>
              <a:rPr lang="en-US" sz="2200" dirty="0" smtClean="0"/>
              <a:t>Obtain the GSTIN of the suppliers and customers</a:t>
            </a:r>
          </a:p>
          <a:p>
            <a:pPr algn="just"/>
            <a:r>
              <a:rPr lang="en-US" sz="2200" dirty="0" smtClean="0"/>
              <a:t>Issue the applicable tax invoice with all required details. Invoice to be issued for sale of other items such as lubricants, gas stove, </a:t>
            </a:r>
            <a:r>
              <a:rPr lang="en-US" sz="2200" dirty="0" err="1" smtClean="0"/>
              <a:t>suraksha</a:t>
            </a:r>
            <a:r>
              <a:rPr lang="en-US" sz="2200" dirty="0" smtClean="0"/>
              <a:t> pipes, inspection charges, </a:t>
            </a:r>
            <a:r>
              <a:rPr lang="en-US" sz="2200" dirty="0" err="1" smtClean="0"/>
              <a:t>convenio</a:t>
            </a:r>
            <a:r>
              <a:rPr lang="en-US" sz="2200" dirty="0" smtClean="0"/>
              <a:t> store at RO, car washing charges, ATM, sale of </a:t>
            </a:r>
            <a:r>
              <a:rPr lang="en-US" sz="2200" dirty="0" err="1" smtClean="0"/>
              <a:t>tyres</a:t>
            </a:r>
            <a:r>
              <a:rPr lang="en-US" sz="2200" dirty="0" smtClean="0"/>
              <a:t> etc</a:t>
            </a:r>
          </a:p>
          <a:p>
            <a:pPr algn="just"/>
            <a:r>
              <a:rPr lang="en-US" sz="2200" dirty="0" smtClean="0"/>
              <a:t>Prepare excel sheet  with details of output tax liability on supply of goods &amp; services and tax credit available on purchases. </a:t>
            </a:r>
          </a:p>
          <a:p>
            <a:pPr algn="just"/>
            <a:r>
              <a:rPr lang="en-US" sz="2200" dirty="0" smtClean="0"/>
              <a:t>Tax payment will be = Output tax liability-Tax Credit on Purchases</a:t>
            </a:r>
          </a:p>
          <a:p>
            <a:pPr algn="just"/>
            <a:r>
              <a:rPr lang="en-US" sz="2200" dirty="0" smtClean="0"/>
              <a:t>Return filing is simple. In case of any problem, contact the return facilitator in the city.</a:t>
            </a:r>
          </a:p>
          <a:p>
            <a:pPr algn="just"/>
            <a:r>
              <a:rPr lang="en-US" sz="2200" dirty="0" smtClean="0"/>
              <a:t>Ensure return filing and net payment within prescribed due date.</a:t>
            </a:r>
          </a:p>
          <a:p>
            <a:pPr algn="just"/>
            <a:r>
              <a:rPr lang="en-US" sz="2200" dirty="0" smtClean="0"/>
              <a:t>In case of non filing of return, tax credit on purchases will not be available.</a:t>
            </a:r>
          </a:p>
          <a:p>
            <a:endParaRPr lang="en-US" sz="24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spc="-60" dirty="0" smtClean="0">
                <a:solidFill>
                  <a:srgbClr val="001F5F"/>
                </a:solidFill>
                <a:latin typeface="Calibri"/>
                <a:ea typeface="+mn-ea"/>
                <a:cs typeface="Calibri"/>
              </a:rPr>
              <a:t>Activities to be done as a Customer</a:t>
            </a:r>
            <a:endParaRPr lang="en-US" sz="2800" b="1" spc="-60" dirty="0">
              <a:solidFill>
                <a:srgbClr val="001F5F"/>
              </a:solidFill>
              <a:latin typeface="Calibri"/>
              <a:ea typeface="+mn-ea"/>
              <a:cs typeface="Calibri"/>
            </a:endParaRPr>
          </a:p>
        </p:txBody>
      </p:sp>
      <p:sp>
        <p:nvSpPr>
          <p:cNvPr id="3" name="Content Placeholder 2"/>
          <p:cNvSpPr>
            <a:spLocks noGrp="1"/>
          </p:cNvSpPr>
          <p:nvPr>
            <p:ph idx="1"/>
          </p:nvPr>
        </p:nvSpPr>
        <p:spPr>
          <a:xfrm>
            <a:off x="457200" y="990600"/>
            <a:ext cx="8229600" cy="4754563"/>
          </a:xfrm>
        </p:spPr>
        <p:txBody>
          <a:bodyPr>
            <a:noAutofit/>
          </a:bodyPr>
          <a:lstStyle/>
          <a:p>
            <a:pPr algn="just"/>
            <a:r>
              <a:rPr lang="en-US" sz="2600" dirty="0" smtClean="0"/>
              <a:t>Intimate your GST Registration number to all suppliers / vendors / customers</a:t>
            </a:r>
          </a:p>
          <a:p>
            <a:pPr algn="just"/>
            <a:r>
              <a:rPr lang="en-US" sz="2600" dirty="0" smtClean="0"/>
              <a:t>On receipt of invoice, please check all details are correctly mentioned on invoice. In case of any discrepancy, intimate your supplier and get it corrected.</a:t>
            </a:r>
          </a:p>
          <a:p>
            <a:pPr algn="just"/>
            <a:r>
              <a:rPr lang="en-US" sz="2600" dirty="0" smtClean="0"/>
              <a:t>Compile all your purchases to ascertain total tax credit to be adjusted against output tax liability</a:t>
            </a:r>
          </a:p>
          <a:p>
            <a:pPr algn="just"/>
            <a:r>
              <a:rPr lang="en-US" sz="2600" dirty="0" smtClean="0"/>
              <a:t>Ensure that all purchases with correct details as uploaded by your supplier are appearing in your GSTR-2</a:t>
            </a:r>
          </a:p>
          <a:p>
            <a:pPr algn="just"/>
            <a:r>
              <a:rPr lang="en-US" sz="2600" dirty="0" smtClean="0"/>
              <a:t>In case of </a:t>
            </a:r>
            <a:r>
              <a:rPr lang="en-US" sz="2600" dirty="0" smtClean="0"/>
              <a:t>mismatch </a:t>
            </a:r>
            <a:r>
              <a:rPr lang="en-US" sz="2600" dirty="0" smtClean="0"/>
              <a:t>in supply data, you need to take up with supplier for correcting the details uploaded by him</a:t>
            </a:r>
          </a:p>
          <a:p>
            <a:pPr algn="just"/>
            <a:endParaRPr lang="en-US" sz="2600" dirty="0" smtClean="0"/>
          </a:p>
          <a:p>
            <a:pPr algn="just">
              <a:buNone/>
            </a:pPr>
            <a:endParaRPr lang="en-US" sz="2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90600"/>
            <a:ext cx="7924800" cy="4893647"/>
          </a:xfrm>
          <a:prstGeom prst="rect">
            <a:avLst/>
          </a:prstGeom>
          <a:noFill/>
        </p:spPr>
        <p:txBody>
          <a:bodyPr wrap="square" rtlCol="0">
            <a:spAutoFit/>
          </a:bodyPr>
          <a:lstStyle/>
          <a:p>
            <a:pPr marL="342900" indent="-342900"/>
            <a:r>
              <a:rPr lang="en-US" sz="2400" b="1" u="sng" dirty="0"/>
              <a:t>Avail pending credit and carry forward closing </a:t>
            </a:r>
            <a:r>
              <a:rPr lang="en-US" sz="2400" b="1" u="sng" dirty="0" smtClean="0"/>
              <a:t>balance</a:t>
            </a:r>
            <a:endParaRPr lang="en-US" sz="2400" b="1" u="sng" dirty="0"/>
          </a:p>
          <a:p>
            <a:pPr marL="285750" indent="-285750" algn="just">
              <a:buFont typeface="Arial" pitchFamily="34" charset="0"/>
              <a:buChar char="•"/>
            </a:pPr>
            <a:r>
              <a:rPr lang="en-US" sz="2400" dirty="0" smtClean="0"/>
              <a:t>Closing balance of CENVAT credit/ input tax credit as reflected in the last tax return should carry forward by filing </a:t>
            </a:r>
            <a:r>
              <a:rPr lang="en-US" sz="2400" dirty="0"/>
              <a:t>F</a:t>
            </a:r>
            <a:r>
              <a:rPr lang="en-US" sz="2400" dirty="0" smtClean="0"/>
              <a:t>orm GST TRAN-1 within 90 days </a:t>
            </a:r>
          </a:p>
          <a:p>
            <a:pPr marL="285750" indent="-285750" algn="just">
              <a:buFont typeface="Arial" pitchFamily="34" charset="0"/>
              <a:buChar char="•"/>
            </a:pPr>
            <a:r>
              <a:rPr lang="en-US" sz="2400" dirty="0" smtClean="0"/>
              <a:t>Eligible tax credit of invoices issued within one year should be availed s</a:t>
            </a:r>
          </a:p>
          <a:p>
            <a:pPr marL="285750" indent="-285750" algn="just">
              <a:buFont typeface="Arial" pitchFamily="34" charset="0"/>
              <a:buChar char="•"/>
            </a:pPr>
            <a:r>
              <a:rPr lang="en-US" sz="2400" dirty="0" smtClean="0"/>
              <a:t>In case of unregistered suppliers under Central Excise, credit of excise duty paid on goods in stock as on 30</a:t>
            </a:r>
            <a:r>
              <a:rPr lang="en-US" sz="2400" baseline="30000" dirty="0" smtClean="0"/>
              <a:t>th</a:t>
            </a:r>
            <a:r>
              <a:rPr lang="en-US" sz="2400" dirty="0" smtClean="0"/>
              <a:t> June be availed under GST if the excise invoices are not older than 12 months.  </a:t>
            </a:r>
          </a:p>
          <a:p>
            <a:pPr marL="285750" indent="-285750" algn="just">
              <a:buFont typeface="Arial" pitchFamily="34" charset="0"/>
              <a:buChar char="•"/>
            </a:pPr>
            <a:r>
              <a:rPr lang="en-US" sz="2400" dirty="0" smtClean="0"/>
              <a:t>In case, excise invoice is not available, then the tax credit @ 60%/40% of GST be availed if the GST rate on goods is 18% or more/lesser than 18% respectively.</a:t>
            </a:r>
          </a:p>
        </p:txBody>
      </p:sp>
      <p:sp>
        <p:nvSpPr>
          <p:cNvPr id="3" name="object 50"/>
          <p:cNvSpPr txBox="1"/>
          <p:nvPr/>
        </p:nvSpPr>
        <p:spPr>
          <a:xfrm>
            <a:off x="325938" y="354070"/>
            <a:ext cx="8284662" cy="430887"/>
          </a:xfrm>
          <a:prstGeom prst="rect">
            <a:avLst/>
          </a:prstGeom>
        </p:spPr>
        <p:txBody>
          <a:bodyPr vert="horz" wrap="square" lIns="0" tIns="0" rIns="0" bIns="0" rtlCol="0">
            <a:spAutoFit/>
          </a:bodyPr>
          <a:lstStyle/>
          <a:p>
            <a:pPr algn="ctr"/>
            <a:r>
              <a:rPr lang="en-US" sz="2800" b="1" spc="-60" dirty="0" smtClean="0">
                <a:solidFill>
                  <a:srgbClr val="001F5F"/>
                </a:solidFill>
                <a:latin typeface="Calibri"/>
                <a:cs typeface="Calibri"/>
              </a:rPr>
              <a:t>Transitional Credits - Things </a:t>
            </a:r>
            <a:r>
              <a:rPr lang="en-US" sz="2800" b="1" spc="-60" dirty="0">
                <a:solidFill>
                  <a:srgbClr val="001F5F"/>
                </a:solidFill>
                <a:latin typeface="Calibri"/>
                <a:cs typeface="Calibri"/>
              </a:rPr>
              <a:t>to </a:t>
            </a:r>
            <a:r>
              <a:rPr lang="en-US" sz="2800" b="1" spc="-60" dirty="0" smtClean="0">
                <a:solidFill>
                  <a:srgbClr val="001F5F"/>
                </a:solidFill>
                <a:latin typeface="Calibri"/>
                <a:cs typeface="Calibri"/>
              </a:rPr>
              <a:t>do </a:t>
            </a:r>
            <a:endParaRPr lang="en-US" sz="2800" b="1" spc="-60" dirty="0">
              <a:solidFill>
                <a:srgbClr val="001F5F"/>
              </a:solidFill>
              <a:latin typeface="Calibri"/>
              <a:cs typeface="Calibri"/>
            </a:endParaRPr>
          </a:p>
        </p:txBody>
      </p:sp>
    </p:spTree>
    <p:extLst>
      <p:ext uri="{BB962C8B-B14F-4D97-AF65-F5344CB8AC3E}">
        <p14:creationId xmlns:p14="http://schemas.microsoft.com/office/powerpoint/2010/main" val="35436362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458200" cy="457199"/>
          </a:xfrm>
        </p:spPr>
        <p:txBody>
          <a:bodyPr>
            <a:noAutofit/>
          </a:bodyPr>
          <a:lstStyle/>
          <a:p>
            <a:r>
              <a:rPr lang="en-US" sz="2800" b="1" spc="-60" dirty="0">
                <a:solidFill>
                  <a:srgbClr val="001F5F"/>
                </a:solidFill>
                <a:cs typeface="Calibri"/>
              </a:rPr>
              <a:t>Frequently Asked Questions</a:t>
            </a:r>
            <a:endParaRPr lang="en-US" sz="2800" b="1" spc="-60" dirty="0">
              <a:solidFill>
                <a:srgbClr val="001F5F"/>
              </a:solidFill>
              <a:latin typeface="Calibri"/>
              <a:ea typeface="+mn-ea"/>
              <a:cs typeface="Calibri"/>
            </a:endParaRPr>
          </a:p>
        </p:txBody>
      </p:sp>
      <p:sp>
        <p:nvSpPr>
          <p:cNvPr id="3" name="Subtitle 2"/>
          <p:cNvSpPr>
            <a:spLocks noGrp="1"/>
          </p:cNvSpPr>
          <p:nvPr>
            <p:ph type="subTitle" idx="1"/>
          </p:nvPr>
        </p:nvSpPr>
        <p:spPr>
          <a:xfrm>
            <a:off x="560586" y="1002032"/>
            <a:ext cx="8382000" cy="5512158"/>
          </a:xfrm>
        </p:spPr>
        <p:txBody>
          <a:bodyPr>
            <a:noAutofit/>
          </a:bodyPr>
          <a:lstStyle/>
          <a:p>
            <a:pPr lvl="0" algn="just"/>
            <a:r>
              <a:rPr lang="en-IN" sz="1600" b="1" dirty="0" smtClean="0">
                <a:solidFill>
                  <a:schemeClr val="tx1"/>
                </a:solidFill>
              </a:rPr>
              <a:t>1. Whether GST Registration is required even if a person is having aggregate turnover lesser than threshold limit of Rs 20 Lakhs/ </a:t>
            </a:r>
            <a:r>
              <a:rPr lang="en-IN" sz="1600" b="1" dirty="0" err="1" smtClean="0">
                <a:solidFill>
                  <a:schemeClr val="tx1"/>
                </a:solidFill>
              </a:rPr>
              <a:t>Rs</a:t>
            </a:r>
            <a:r>
              <a:rPr lang="en-IN" sz="1600" b="1" dirty="0" smtClean="0">
                <a:solidFill>
                  <a:schemeClr val="tx1"/>
                </a:solidFill>
              </a:rPr>
              <a:t> 10 Lakhs?</a:t>
            </a:r>
          </a:p>
          <a:p>
            <a:pPr algn="just"/>
            <a:r>
              <a:rPr lang="en-IN" sz="1600" dirty="0" smtClean="0">
                <a:solidFill>
                  <a:schemeClr val="tx1"/>
                </a:solidFill>
              </a:rPr>
              <a:t>Ans. Yes, it is mandatory to obtain GST registration in following cases even if the turnover is lesser than the threshold limit</a:t>
            </a:r>
            <a:endParaRPr lang="en-US" sz="1600" dirty="0" smtClean="0">
              <a:solidFill>
                <a:schemeClr val="tx1"/>
              </a:solidFill>
            </a:endParaRPr>
          </a:p>
          <a:p>
            <a:pPr lvl="0" algn="just">
              <a:spcBef>
                <a:spcPts val="0"/>
              </a:spcBef>
              <a:buFont typeface="Wingdings" pitchFamily="2" charset="2"/>
              <a:buChar char="ü"/>
            </a:pPr>
            <a:r>
              <a:rPr lang="en-IN" sz="1600" dirty="0" smtClean="0">
                <a:solidFill>
                  <a:schemeClr val="tx1"/>
                </a:solidFill>
              </a:rPr>
              <a:t>Persons making any Inter-State taxable supply of Goods / Services</a:t>
            </a:r>
            <a:endParaRPr lang="en-US" sz="1600" dirty="0" smtClean="0">
              <a:solidFill>
                <a:schemeClr val="tx1"/>
              </a:solidFill>
            </a:endParaRPr>
          </a:p>
          <a:p>
            <a:pPr lvl="0" algn="just">
              <a:spcBef>
                <a:spcPts val="0"/>
              </a:spcBef>
              <a:buFont typeface="Wingdings" pitchFamily="2" charset="2"/>
              <a:buChar char="ü"/>
            </a:pPr>
            <a:r>
              <a:rPr lang="en-IN" sz="1600" dirty="0" smtClean="0">
                <a:solidFill>
                  <a:schemeClr val="tx1"/>
                </a:solidFill>
              </a:rPr>
              <a:t>Persons who are required to pay tax under Reverse Charge Mechanism (RCM) </a:t>
            </a:r>
            <a:endParaRPr lang="en-US" sz="1600" dirty="0" smtClean="0">
              <a:solidFill>
                <a:schemeClr val="tx1"/>
              </a:solidFill>
            </a:endParaRPr>
          </a:p>
          <a:p>
            <a:pPr lvl="0" algn="just">
              <a:spcBef>
                <a:spcPts val="0"/>
              </a:spcBef>
              <a:buFont typeface="Wingdings" pitchFamily="2" charset="2"/>
              <a:buChar char="ü"/>
            </a:pPr>
            <a:r>
              <a:rPr lang="en-IN" sz="1600" dirty="0" smtClean="0">
                <a:solidFill>
                  <a:schemeClr val="tx1"/>
                </a:solidFill>
              </a:rPr>
              <a:t>Casual taxable persons or Non-resident taxable persons</a:t>
            </a:r>
          </a:p>
          <a:p>
            <a:pPr lvl="0" algn="just">
              <a:buFont typeface="Wingdings" pitchFamily="2" charset="2"/>
              <a:buChar char="ü"/>
            </a:pPr>
            <a:endParaRPr lang="en-IN" sz="600" dirty="0" smtClean="0">
              <a:solidFill>
                <a:schemeClr val="tx1"/>
              </a:solidFill>
            </a:endParaRPr>
          </a:p>
          <a:p>
            <a:pPr algn="just"/>
            <a:r>
              <a:rPr lang="en-IN" sz="1600" b="1" dirty="0" smtClean="0">
                <a:solidFill>
                  <a:schemeClr val="tx1"/>
                </a:solidFill>
              </a:rPr>
              <a:t>2. A person is having turnover of GST goods/services of Rs 2 </a:t>
            </a:r>
            <a:r>
              <a:rPr lang="en-IN" sz="1600" b="1" dirty="0" err="1" smtClean="0">
                <a:solidFill>
                  <a:schemeClr val="tx1"/>
                </a:solidFill>
              </a:rPr>
              <a:t>Lakhs</a:t>
            </a:r>
            <a:r>
              <a:rPr lang="en-IN" sz="1600" b="1" dirty="0" smtClean="0">
                <a:solidFill>
                  <a:schemeClr val="tx1"/>
                </a:solidFill>
              </a:rPr>
              <a:t> &amp; Non GST goods of Rs 19 </a:t>
            </a:r>
            <a:r>
              <a:rPr lang="en-IN" sz="1600" b="1" dirty="0" err="1" smtClean="0">
                <a:solidFill>
                  <a:schemeClr val="tx1"/>
                </a:solidFill>
              </a:rPr>
              <a:t>Lakhs</a:t>
            </a:r>
            <a:r>
              <a:rPr lang="en-IN" sz="1600" b="1" dirty="0" smtClean="0">
                <a:solidFill>
                  <a:schemeClr val="tx1"/>
                </a:solidFill>
              </a:rPr>
              <a:t>. Whether is he required  to obtain GST  registration ?</a:t>
            </a:r>
          </a:p>
          <a:p>
            <a:pPr algn="just"/>
            <a:r>
              <a:rPr lang="en-IN" sz="1600" dirty="0" smtClean="0">
                <a:solidFill>
                  <a:schemeClr val="tx1"/>
                </a:solidFill>
              </a:rPr>
              <a:t>Ans. Yes, he will be required to obtain GST registration as,  “Aggregate Turnover” </a:t>
            </a:r>
            <a:r>
              <a:rPr lang="en-IN" sz="1600" dirty="0">
                <a:solidFill>
                  <a:schemeClr val="tx1"/>
                </a:solidFill>
              </a:rPr>
              <a:t>for the purpose of GST </a:t>
            </a:r>
            <a:r>
              <a:rPr lang="en-IN" sz="1600" dirty="0" smtClean="0">
                <a:solidFill>
                  <a:schemeClr val="tx1"/>
                </a:solidFill>
              </a:rPr>
              <a:t>registration means total turnover of a person having the same PAN in respect of the following:</a:t>
            </a:r>
            <a:endParaRPr lang="en-US" sz="1600" dirty="0" smtClean="0">
              <a:solidFill>
                <a:schemeClr val="tx1"/>
              </a:solidFill>
            </a:endParaRPr>
          </a:p>
          <a:p>
            <a:pPr algn="just">
              <a:spcBef>
                <a:spcPts val="0"/>
              </a:spcBef>
              <a:buFont typeface="Wingdings" pitchFamily="2" charset="2"/>
              <a:buChar char="ü"/>
            </a:pPr>
            <a:r>
              <a:rPr lang="en-IN" sz="1600" dirty="0">
                <a:solidFill>
                  <a:schemeClr val="tx1"/>
                </a:solidFill>
              </a:rPr>
              <a:t>All taxable supplies under GST including interstate supplies</a:t>
            </a:r>
            <a:endParaRPr lang="en-US" sz="1600" dirty="0">
              <a:solidFill>
                <a:schemeClr val="tx1"/>
              </a:solidFill>
            </a:endParaRPr>
          </a:p>
          <a:p>
            <a:pPr algn="just">
              <a:spcBef>
                <a:spcPts val="0"/>
              </a:spcBef>
              <a:buFont typeface="Wingdings" pitchFamily="2" charset="2"/>
              <a:buChar char="ü"/>
            </a:pPr>
            <a:r>
              <a:rPr lang="en-IN" sz="1600" dirty="0">
                <a:solidFill>
                  <a:schemeClr val="tx1"/>
                </a:solidFill>
              </a:rPr>
              <a:t>Exempt supplies including Non GST supply</a:t>
            </a:r>
            <a:endParaRPr lang="en-US" sz="1600" dirty="0">
              <a:solidFill>
                <a:schemeClr val="tx1"/>
              </a:solidFill>
            </a:endParaRPr>
          </a:p>
          <a:p>
            <a:pPr algn="just">
              <a:spcBef>
                <a:spcPts val="0"/>
              </a:spcBef>
              <a:buFont typeface="Wingdings" pitchFamily="2" charset="2"/>
              <a:buChar char="ü"/>
            </a:pPr>
            <a:r>
              <a:rPr lang="en-IN" sz="1600" dirty="0">
                <a:solidFill>
                  <a:schemeClr val="tx1"/>
                </a:solidFill>
              </a:rPr>
              <a:t>Exports of goods and/or service </a:t>
            </a:r>
          </a:p>
          <a:p>
            <a:pPr lvl="0" algn="just"/>
            <a:endParaRPr lang="en-IN" sz="600" dirty="0" smtClean="0">
              <a:solidFill>
                <a:schemeClr val="tx1"/>
              </a:solidFill>
            </a:endParaRPr>
          </a:p>
          <a:p>
            <a:pPr lvl="0" algn="just"/>
            <a:r>
              <a:rPr lang="en-IN" sz="1600" dirty="0" smtClean="0">
                <a:solidFill>
                  <a:schemeClr val="tx1"/>
                </a:solidFill>
              </a:rPr>
              <a:t>3. </a:t>
            </a:r>
            <a:r>
              <a:rPr lang="en-IN" sz="1600" b="1" dirty="0" smtClean="0">
                <a:solidFill>
                  <a:schemeClr val="tx1"/>
                </a:solidFill>
              </a:rPr>
              <a:t>Whether a transporter registered as GTA is required to obtain GST registration ?</a:t>
            </a:r>
          </a:p>
          <a:p>
            <a:pPr lvl="0" algn="just"/>
            <a:r>
              <a:rPr lang="en-IN" sz="1600" dirty="0" smtClean="0">
                <a:solidFill>
                  <a:schemeClr val="tx1"/>
                </a:solidFill>
              </a:rPr>
              <a:t>Ans. No, transporter registered as GTA will not be required to obtain GST registration since the liability to pay tax on transportation is upon </a:t>
            </a:r>
            <a:r>
              <a:rPr lang="en-IN" sz="1600" dirty="0">
                <a:solidFill>
                  <a:schemeClr val="tx1"/>
                </a:solidFill>
              </a:rPr>
              <a:t>the recipient is </a:t>
            </a:r>
            <a:r>
              <a:rPr lang="en-IN" sz="1600" dirty="0" smtClean="0">
                <a:solidFill>
                  <a:schemeClr val="tx1"/>
                </a:solidFill>
              </a:rPr>
              <a:t>under reverse Charge. However, if he has another line of business which is not under reverse charge, then he will be required to obtain GST registration</a:t>
            </a:r>
            <a:endParaRPr lang="en-US" sz="16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1"/>
            <a:ext cx="8458200" cy="457199"/>
          </a:xfrm>
        </p:spPr>
        <p:txBody>
          <a:bodyPr>
            <a:noAutofit/>
          </a:bodyPr>
          <a:lstStyle/>
          <a:p>
            <a:r>
              <a:rPr lang="en-US" sz="2800" b="1" spc="-60" dirty="0">
                <a:solidFill>
                  <a:srgbClr val="001F5F"/>
                </a:solidFill>
                <a:cs typeface="Calibri"/>
              </a:rPr>
              <a:t>Frequently Asked Questions</a:t>
            </a:r>
            <a:endParaRPr lang="en-US" sz="2800" b="1" spc="-60" dirty="0">
              <a:solidFill>
                <a:srgbClr val="001F5F"/>
              </a:solidFill>
              <a:latin typeface="Calibri"/>
              <a:ea typeface="+mn-ea"/>
              <a:cs typeface="Calibri"/>
            </a:endParaRPr>
          </a:p>
        </p:txBody>
      </p:sp>
      <p:sp>
        <p:nvSpPr>
          <p:cNvPr id="3" name="Subtitle 2"/>
          <p:cNvSpPr>
            <a:spLocks noGrp="1"/>
          </p:cNvSpPr>
          <p:nvPr>
            <p:ph type="subTitle" idx="1"/>
          </p:nvPr>
        </p:nvSpPr>
        <p:spPr>
          <a:xfrm>
            <a:off x="547334" y="1078231"/>
            <a:ext cx="8458200" cy="5562600"/>
          </a:xfrm>
        </p:spPr>
        <p:txBody>
          <a:bodyPr>
            <a:noAutofit/>
          </a:bodyPr>
          <a:lstStyle/>
          <a:p>
            <a:pPr algn="just">
              <a:spcBef>
                <a:spcPts val="0"/>
              </a:spcBef>
            </a:pPr>
            <a:r>
              <a:rPr lang="en-IN" sz="1600" b="1" dirty="0" smtClean="0">
                <a:solidFill>
                  <a:schemeClr val="tx1"/>
                </a:solidFill>
              </a:rPr>
              <a:t>4. A person is operating from multiple States, whether such a person can take single registration for business operations in multiple States or is required to take registration for each State separately?</a:t>
            </a:r>
            <a:endParaRPr lang="en-US" sz="1600" b="1" dirty="0" smtClean="0">
              <a:solidFill>
                <a:schemeClr val="tx1"/>
              </a:solidFill>
            </a:endParaRPr>
          </a:p>
          <a:p>
            <a:pPr lvl="0" algn="just">
              <a:spcBef>
                <a:spcPts val="0"/>
              </a:spcBef>
            </a:pPr>
            <a:r>
              <a:rPr lang="en-IN" sz="1600" dirty="0" smtClean="0">
                <a:solidFill>
                  <a:schemeClr val="tx1"/>
                </a:solidFill>
              </a:rPr>
              <a:t>Ans. Under GST regime, there is no option for getting single registration for business operations in multiple States, hence, every person will be required to get separate GST Registration for each of the States where he has a business operation and is liable to pay GST</a:t>
            </a:r>
          </a:p>
          <a:p>
            <a:pPr lvl="0" algn="just">
              <a:spcBef>
                <a:spcPts val="0"/>
              </a:spcBef>
            </a:pPr>
            <a:endParaRPr lang="en-IN" sz="600" b="1" dirty="0" smtClean="0">
              <a:solidFill>
                <a:schemeClr val="tx1"/>
              </a:solidFill>
            </a:endParaRPr>
          </a:p>
          <a:p>
            <a:pPr algn="just">
              <a:spcBef>
                <a:spcPts val="0"/>
              </a:spcBef>
            </a:pPr>
            <a:r>
              <a:rPr lang="en-IN" sz="1600" b="1" dirty="0" smtClean="0">
                <a:solidFill>
                  <a:schemeClr val="tx1"/>
                </a:solidFill>
              </a:rPr>
              <a:t>5. Whether present registration number under existing tax laws (Excise/Service Tax/VAT) will continue under GST or a fresh registration under GST is required?</a:t>
            </a:r>
            <a:endParaRPr lang="en-US" sz="1600" b="1" dirty="0" smtClean="0">
              <a:solidFill>
                <a:schemeClr val="tx1"/>
              </a:solidFill>
            </a:endParaRPr>
          </a:p>
          <a:p>
            <a:pPr algn="just">
              <a:spcBef>
                <a:spcPts val="0"/>
              </a:spcBef>
            </a:pPr>
            <a:r>
              <a:rPr lang="en-IN" sz="1600" dirty="0" smtClean="0">
                <a:solidFill>
                  <a:schemeClr val="tx1"/>
                </a:solidFill>
              </a:rPr>
              <a:t>Ans. Registration number under present tax laws (Excise, Service Tax, VAT, CST etc) cannot be used under GST and every person would be required to obtain a fresh GST registration number and the same will be required to be mentioned on all Tax invoices for supply of Goods / Supplies.</a:t>
            </a:r>
          </a:p>
          <a:p>
            <a:pPr algn="just">
              <a:spcBef>
                <a:spcPts val="0"/>
              </a:spcBef>
            </a:pPr>
            <a:r>
              <a:rPr lang="en-IN" sz="600" dirty="0">
                <a:solidFill>
                  <a:schemeClr val="tx1"/>
                </a:solidFill>
              </a:rPr>
              <a:t>s</a:t>
            </a:r>
            <a:endParaRPr lang="en-IN" sz="600" dirty="0" smtClean="0">
              <a:solidFill>
                <a:schemeClr val="tx1"/>
              </a:solidFill>
            </a:endParaRPr>
          </a:p>
          <a:p>
            <a:pPr lvl="0" algn="just">
              <a:spcBef>
                <a:spcPts val="0"/>
              </a:spcBef>
            </a:pPr>
            <a:r>
              <a:rPr lang="en-IN" sz="1600" b="1" dirty="0" smtClean="0">
                <a:solidFill>
                  <a:schemeClr val="tx1"/>
                </a:solidFill>
              </a:rPr>
              <a:t>6. Can an unregistered vendor charge GST on invoice?</a:t>
            </a:r>
          </a:p>
          <a:p>
            <a:pPr lvl="0" algn="just">
              <a:spcBef>
                <a:spcPts val="0"/>
              </a:spcBef>
            </a:pPr>
            <a:endParaRPr lang="en-IN" sz="600" b="1" dirty="0" smtClean="0">
              <a:solidFill>
                <a:schemeClr val="tx1"/>
              </a:solidFill>
            </a:endParaRPr>
          </a:p>
          <a:p>
            <a:pPr algn="just">
              <a:spcBef>
                <a:spcPts val="0"/>
              </a:spcBef>
            </a:pPr>
            <a:r>
              <a:rPr lang="en-IN" sz="1600" dirty="0" smtClean="0">
                <a:solidFill>
                  <a:schemeClr val="tx1"/>
                </a:solidFill>
              </a:rPr>
              <a:t>Ans. No. A vendor without valid GST registration cannot charge GST on invoice and collect from the buyers.</a:t>
            </a:r>
          </a:p>
          <a:p>
            <a:pPr algn="just">
              <a:spcBef>
                <a:spcPts val="0"/>
              </a:spcBef>
            </a:pPr>
            <a:endParaRPr lang="en-IN" sz="600" dirty="0" smtClean="0">
              <a:solidFill>
                <a:schemeClr val="tx1"/>
              </a:solidFill>
            </a:endParaRPr>
          </a:p>
          <a:p>
            <a:pPr lvl="0" algn="just">
              <a:spcBef>
                <a:spcPts val="0"/>
              </a:spcBef>
            </a:pPr>
            <a:r>
              <a:rPr lang="en-IN" sz="1600" b="1" dirty="0" smtClean="0">
                <a:solidFill>
                  <a:schemeClr val="tx1"/>
                </a:solidFill>
              </a:rPr>
              <a:t>7. What is exactly the concept of composition scheme under GST?</a:t>
            </a:r>
            <a:endParaRPr lang="en-US" sz="1600" b="1" dirty="0" smtClean="0">
              <a:solidFill>
                <a:schemeClr val="tx1"/>
              </a:solidFill>
            </a:endParaRPr>
          </a:p>
          <a:p>
            <a:pPr algn="just">
              <a:spcBef>
                <a:spcPts val="0"/>
              </a:spcBef>
            </a:pPr>
            <a:r>
              <a:rPr lang="en-IN" sz="1600" dirty="0" smtClean="0">
                <a:solidFill>
                  <a:schemeClr val="tx1"/>
                </a:solidFill>
              </a:rPr>
              <a:t>Ans. A registered taxable person having aggregate turnover in preceding financial year less than or equal to Rs 75 </a:t>
            </a:r>
            <a:r>
              <a:rPr lang="en-IN" sz="1600" dirty="0" err="1" smtClean="0">
                <a:solidFill>
                  <a:schemeClr val="tx1"/>
                </a:solidFill>
              </a:rPr>
              <a:t>lakhs</a:t>
            </a:r>
            <a:r>
              <a:rPr lang="en-IN" sz="1600" dirty="0" smtClean="0">
                <a:solidFill>
                  <a:schemeClr val="tx1"/>
                </a:solidFill>
              </a:rPr>
              <a:t> will have option to pay taxes at reduced rates without availing benefit of Input tax credit. A tax payer opting for composition levy shall not collect any tax from his customers. The tax liability needs to be borne by him and deposited to Government from his pocket.</a:t>
            </a:r>
            <a:endParaRPr lang="en-US" sz="1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1"/>
            <a:ext cx="8458200" cy="457199"/>
          </a:xfrm>
        </p:spPr>
        <p:txBody>
          <a:bodyPr>
            <a:noAutofit/>
          </a:bodyPr>
          <a:lstStyle/>
          <a:p>
            <a:r>
              <a:rPr lang="en-US" sz="2800" b="1" spc="-60" dirty="0">
                <a:solidFill>
                  <a:srgbClr val="001F5F"/>
                </a:solidFill>
                <a:cs typeface="Calibri"/>
              </a:rPr>
              <a:t>Frequently Asked Questions</a:t>
            </a:r>
            <a:endParaRPr lang="en-US" sz="2800" b="1" spc="-60" dirty="0">
              <a:solidFill>
                <a:srgbClr val="001F5F"/>
              </a:solidFill>
              <a:latin typeface="Calibri"/>
              <a:ea typeface="+mn-ea"/>
              <a:cs typeface="Calibri"/>
            </a:endParaRPr>
          </a:p>
        </p:txBody>
      </p:sp>
      <p:sp>
        <p:nvSpPr>
          <p:cNvPr id="3" name="Subtitle 2"/>
          <p:cNvSpPr>
            <a:spLocks noGrp="1"/>
          </p:cNvSpPr>
          <p:nvPr>
            <p:ph type="subTitle" idx="1"/>
          </p:nvPr>
        </p:nvSpPr>
        <p:spPr>
          <a:xfrm>
            <a:off x="533400" y="1143000"/>
            <a:ext cx="8382000" cy="5334000"/>
          </a:xfrm>
        </p:spPr>
        <p:txBody>
          <a:bodyPr>
            <a:normAutofit fontScale="77500" lnSpcReduction="20000"/>
          </a:bodyPr>
          <a:lstStyle/>
          <a:p>
            <a:pPr lvl="0" algn="just"/>
            <a:r>
              <a:rPr lang="en-IN" sz="2900" b="1" dirty="0" smtClean="0">
                <a:solidFill>
                  <a:schemeClr val="tx1"/>
                </a:solidFill>
              </a:rPr>
              <a:t>8. </a:t>
            </a:r>
            <a:r>
              <a:rPr lang="en-IN" sz="2800" b="1" dirty="0" smtClean="0">
                <a:solidFill>
                  <a:schemeClr val="tx1"/>
                </a:solidFill>
              </a:rPr>
              <a:t>Which are the cases in which a person can not opt for composition scheme?</a:t>
            </a:r>
            <a:endParaRPr lang="en-US" sz="2900" b="1" dirty="0" smtClean="0">
              <a:solidFill>
                <a:schemeClr val="tx1"/>
              </a:solidFill>
            </a:endParaRPr>
          </a:p>
          <a:p>
            <a:pPr lvl="0" algn="just"/>
            <a:r>
              <a:rPr lang="en-IN" sz="2900" dirty="0" smtClean="0">
                <a:solidFill>
                  <a:schemeClr val="tx1"/>
                </a:solidFill>
              </a:rPr>
              <a:t>Ans. In following cases, a person can not opt for composition scheme if-</a:t>
            </a:r>
          </a:p>
          <a:p>
            <a:pPr lvl="0" algn="just">
              <a:buFont typeface="Wingdings" pitchFamily="2" charset="2"/>
              <a:buChar char="Ø"/>
            </a:pPr>
            <a:r>
              <a:rPr lang="en-IN" sz="2900" dirty="0" smtClean="0">
                <a:solidFill>
                  <a:schemeClr val="tx1"/>
                </a:solidFill>
              </a:rPr>
              <a:t>Engaged in the supply of services</a:t>
            </a:r>
            <a:endParaRPr lang="en-US" sz="2900" dirty="0" smtClean="0">
              <a:solidFill>
                <a:schemeClr val="tx1"/>
              </a:solidFill>
            </a:endParaRPr>
          </a:p>
          <a:p>
            <a:pPr lvl="0" algn="just">
              <a:buFont typeface="Wingdings" pitchFamily="2" charset="2"/>
              <a:buChar char="Ø"/>
            </a:pPr>
            <a:r>
              <a:rPr lang="en-IN" sz="2900" dirty="0" smtClean="0">
                <a:solidFill>
                  <a:schemeClr val="tx1"/>
                </a:solidFill>
              </a:rPr>
              <a:t>Makes any supply of Non GST Goods </a:t>
            </a:r>
            <a:endParaRPr lang="en-US" sz="2900" dirty="0" smtClean="0">
              <a:solidFill>
                <a:schemeClr val="tx1"/>
              </a:solidFill>
            </a:endParaRPr>
          </a:p>
          <a:p>
            <a:pPr lvl="0" algn="just">
              <a:buFont typeface="Wingdings" pitchFamily="2" charset="2"/>
              <a:buChar char="Ø"/>
            </a:pPr>
            <a:r>
              <a:rPr lang="en-IN" sz="2900" dirty="0" smtClean="0">
                <a:solidFill>
                  <a:schemeClr val="tx1"/>
                </a:solidFill>
              </a:rPr>
              <a:t>Makes any inter-state supplies of goods</a:t>
            </a:r>
            <a:endParaRPr lang="en-US" sz="2900" dirty="0" smtClean="0">
              <a:solidFill>
                <a:schemeClr val="tx1"/>
              </a:solidFill>
            </a:endParaRPr>
          </a:p>
          <a:p>
            <a:pPr algn="just"/>
            <a:endParaRPr lang="en-IN" sz="800" dirty="0" smtClean="0">
              <a:solidFill>
                <a:schemeClr val="tx1"/>
              </a:solidFill>
            </a:endParaRPr>
          </a:p>
          <a:p>
            <a:pPr algn="just"/>
            <a:r>
              <a:rPr lang="en-IN" sz="2900" b="1" dirty="0" smtClean="0">
                <a:solidFill>
                  <a:schemeClr val="tx1"/>
                </a:solidFill>
              </a:rPr>
              <a:t>9. </a:t>
            </a:r>
            <a:r>
              <a:rPr lang="en-IN" sz="2800" b="1" dirty="0" smtClean="0">
                <a:solidFill>
                  <a:schemeClr val="tx1"/>
                </a:solidFill>
              </a:rPr>
              <a:t>Can a person opt for composition scheme for one state and continue with normal scheme of GST for other states?</a:t>
            </a:r>
            <a:endParaRPr lang="en-IN" sz="2900" b="1" dirty="0" smtClean="0">
              <a:solidFill>
                <a:schemeClr val="tx1"/>
              </a:solidFill>
            </a:endParaRPr>
          </a:p>
          <a:p>
            <a:pPr algn="just"/>
            <a:r>
              <a:rPr lang="en-IN" sz="2900" dirty="0" smtClean="0">
                <a:solidFill>
                  <a:schemeClr val="tx1"/>
                </a:solidFill>
              </a:rPr>
              <a:t>Ans. </a:t>
            </a:r>
            <a:r>
              <a:rPr lang="en-US" sz="2900" dirty="0" smtClean="0">
                <a:solidFill>
                  <a:schemeClr val="tx1"/>
                </a:solidFill>
              </a:rPr>
              <a:t>A person has to opt for composition scheme for all business across all states. Option for availing composition scheme for one business /one state &amp; normal scheme for other vertical/other states is not available.</a:t>
            </a:r>
            <a:endParaRPr lang="en-IN" sz="2800" dirty="0" smtClean="0">
              <a:solidFill>
                <a:schemeClr val="tx1"/>
              </a:solidFill>
            </a:endParaRPr>
          </a:p>
          <a:p>
            <a:pPr algn="just"/>
            <a:endParaRPr lang="en-IN" sz="800" dirty="0" smtClean="0">
              <a:solidFill>
                <a:schemeClr val="tx1"/>
              </a:solidFill>
            </a:endParaRPr>
          </a:p>
          <a:p>
            <a:pPr algn="just"/>
            <a:r>
              <a:rPr lang="en-IN" sz="2900" b="1" dirty="0" smtClean="0">
                <a:solidFill>
                  <a:schemeClr val="tx1"/>
                </a:solidFill>
              </a:rPr>
              <a:t>10. Whether input tax credit of goods purchased from a person registered under composition scheme is available?</a:t>
            </a:r>
            <a:endParaRPr lang="en-US" sz="2900" b="1" dirty="0" smtClean="0">
              <a:solidFill>
                <a:schemeClr val="tx1"/>
              </a:solidFill>
            </a:endParaRPr>
          </a:p>
          <a:p>
            <a:pPr algn="just"/>
            <a:r>
              <a:rPr lang="en-IN" sz="2900" dirty="0" smtClean="0">
                <a:solidFill>
                  <a:schemeClr val="tx1"/>
                </a:solidFill>
              </a:rPr>
              <a:t>Ans. </a:t>
            </a:r>
            <a:r>
              <a:rPr lang="en-IN" sz="2800" dirty="0" smtClean="0">
                <a:solidFill>
                  <a:schemeClr val="tx1"/>
                </a:solidFill>
              </a:rPr>
              <a:t>No, Input tax credit of goods purchased from a person registered under composition scheme is not available.</a:t>
            </a:r>
            <a:endParaRPr lang="en-US" sz="2300" b="1" dirty="0" smtClean="0">
              <a:solidFill>
                <a:schemeClr val="tx1"/>
              </a:solidFill>
            </a:endParaRPr>
          </a:p>
          <a:p>
            <a:pPr lvl="0" algn="just">
              <a:buFont typeface="Wingdings" pitchFamily="2" charset="2"/>
              <a:buChar char="ü"/>
            </a:pPr>
            <a:endParaRPr lang="en-US" sz="2300" dirty="0" smtClean="0">
              <a:solidFill>
                <a:schemeClr val="tx1"/>
              </a:solidFill>
            </a:endParaRPr>
          </a:p>
          <a:p>
            <a:pPr lvl="0" algn="just"/>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1"/>
            <a:ext cx="8458200" cy="457199"/>
          </a:xfrm>
        </p:spPr>
        <p:txBody>
          <a:bodyPr>
            <a:noAutofit/>
          </a:bodyPr>
          <a:lstStyle/>
          <a:p>
            <a:r>
              <a:rPr lang="en-US" sz="2800" b="1" spc="-60" dirty="0">
                <a:solidFill>
                  <a:srgbClr val="001F5F"/>
                </a:solidFill>
                <a:cs typeface="Calibri"/>
              </a:rPr>
              <a:t>Frequently Asked Questions</a:t>
            </a:r>
            <a:endParaRPr lang="en-US" sz="2800" b="1" spc="-60" dirty="0">
              <a:solidFill>
                <a:srgbClr val="001F5F"/>
              </a:solidFill>
              <a:latin typeface="Calibri"/>
              <a:ea typeface="+mn-ea"/>
              <a:cs typeface="Calibri"/>
            </a:endParaRPr>
          </a:p>
        </p:txBody>
      </p:sp>
      <p:sp>
        <p:nvSpPr>
          <p:cNvPr id="3" name="Subtitle 2"/>
          <p:cNvSpPr>
            <a:spLocks noGrp="1"/>
          </p:cNvSpPr>
          <p:nvPr>
            <p:ph type="subTitle" idx="1"/>
          </p:nvPr>
        </p:nvSpPr>
        <p:spPr>
          <a:xfrm>
            <a:off x="304800" y="1219200"/>
            <a:ext cx="8610600" cy="4953000"/>
          </a:xfrm>
        </p:spPr>
        <p:txBody>
          <a:bodyPr>
            <a:normAutofit fontScale="77500" lnSpcReduction="20000"/>
          </a:bodyPr>
          <a:lstStyle/>
          <a:p>
            <a:pPr algn="just"/>
            <a:r>
              <a:rPr lang="en-IN" sz="2900" b="1" dirty="0" smtClean="0">
                <a:solidFill>
                  <a:schemeClr val="tx1"/>
                </a:solidFill>
              </a:rPr>
              <a:t>11. </a:t>
            </a:r>
            <a:r>
              <a:rPr lang="en-IN" sz="2800" b="1" dirty="0" smtClean="0">
                <a:solidFill>
                  <a:schemeClr val="tx1"/>
                </a:solidFill>
              </a:rPr>
              <a:t>What is monthly return?</a:t>
            </a:r>
            <a:endParaRPr lang="en-US" sz="2900" b="1" dirty="0" smtClean="0">
              <a:solidFill>
                <a:schemeClr val="tx1"/>
              </a:solidFill>
            </a:endParaRPr>
          </a:p>
          <a:p>
            <a:pPr lvl="0" algn="just"/>
            <a:r>
              <a:rPr lang="en-IN" sz="2900" dirty="0" smtClean="0">
                <a:solidFill>
                  <a:schemeClr val="tx1"/>
                </a:solidFill>
              </a:rPr>
              <a:t>Ans. Monthly return is auto populated from outwards &amp; inwards return. Monthly return is the combination of Outward &amp; Inward Return where all the information is to be consolidated and tax liability to be paid is finalised &amp; paid through electronic cash ledger &amp; credit ledger</a:t>
            </a:r>
          </a:p>
          <a:p>
            <a:pPr lvl="0" algn="just"/>
            <a:endParaRPr lang="en-IN" sz="800" dirty="0" smtClean="0">
              <a:solidFill>
                <a:schemeClr val="tx1"/>
              </a:solidFill>
            </a:endParaRPr>
          </a:p>
          <a:p>
            <a:pPr algn="just"/>
            <a:r>
              <a:rPr lang="en-IN" sz="2900" b="1" dirty="0" smtClean="0">
                <a:solidFill>
                  <a:schemeClr val="tx1"/>
                </a:solidFill>
              </a:rPr>
              <a:t>12. </a:t>
            </a:r>
            <a:r>
              <a:rPr lang="en-IN" sz="2800" b="1" dirty="0" smtClean="0">
                <a:solidFill>
                  <a:schemeClr val="tx1"/>
                </a:solidFill>
              </a:rPr>
              <a:t>Who is required to file monthly return? </a:t>
            </a:r>
          </a:p>
          <a:p>
            <a:pPr algn="just"/>
            <a:r>
              <a:rPr lang="en-IN" sz="2900" dirty="0" smtClean="0">
                <a:solidFill>
                  <a:schemeClr val="tx1"/>
                </a:solidFill>
              </a:rPr>
              <a:t>Ans. </a:t>
            </a:r>
            <a:r>
              <a:rPr lang="en-IN" sz="2800" dirty="0" smtClean="0">
                <a:solidFill>
                  <a:schemeClr val="tx1"/>
                </a:solidFill>
              </a:rPr>
              <a:t>Every registered taxable person who is required to file outward &amp; inward supplies return shall be liable to furnish the monthly return.</a:t>
            </a:r>
          </a:p>
          <a:p>
            <a:pPr algn="just"/>
            <a:endParaRPr lang="en-IN" sz="800" dirty="0" smtClean="0">
              <a:solidFill>
                <a:schemeClr val="tx1"/>
              </a:solidFill>
            </a:endParaRPr>
          </a:p>
          <a:p>
            <a:pPr algn="just"/>
            <a:r>
              <a:rPr lang="en-IN" sz="2900" b="1" dirty="0" smtClean="0">
                <a:solidFill>
                  <a:schemeClr val="tx1"/>
                </a:solidFill>
              </a:rPr>
              <a:t>13. </a:t>
            </a:r>
            <a:r>
              <a:rPr lang="en-IN" sz="2800" b="1" dirty="0" smtClean="0">
                <a:solidFill>
                  <a:schemeClr val="tx1"/>
                </a:solidFill>
              </a:rPr>
              <a:t>Is it mandatory to file outward, inward &amp; monthly return even if no transaction is made in a month?</a:t>
            </a:r>
            <a:endParaRPr lang="en-US" sz="2800" b="1" dirty="0" smtClean="0">
              <a:solidFill>
                <a:schemeClr val="tx1"/>
              </a:solidFill>
            </a:endParaRPr>
          </a:p>
          <a:p>
            <a:pPr algn="just"/>
            <a:r>
              <a:rPr lang="en-IN" sz="2900" dirty="0" smtClean="0">
                <a:solidFill>
                  <a:schemeClr val="tx1"/>
                </a:solidFill>
              </a:rPr>
              <a:t>Ans. </a:t>
            </a:r>
            <a:r>
              <a:rPr lang="en-IN" sz="2800" dirty="0" smtClean="0">
                <a:solidFill>
                  <a:schemeClr val="tx1"/>
                </a:solidFill>
              </a:rPr>
              <a:t>Yes. Even if no transaction is made in a month also then we have to file NIL Returns.</a:t>
            </a:r>
          </a:p>
          <a:p>
            <a:pPr algn="just"/>
            <a:endParaRPr lang="en-US" sz="800" dirty="0" smtClean="0">
              <a:solidFill>
                <a:schemeClr val="tx1"/>
              </a:solidFill>
            </a:endParaRPr>
          </a:p>
          <a:p>
            <a:pPr algn="just"/>
            <a:r>
              <a:rPr lang="en-US" sz="2800" b="1" dirty="0" smtClean="0">
                <a:solidFill>
                  <a:schemeClr val="tx1"/>
                </a:solidFill>
              </a:rPr>
              <a:t>14. Is the scanned copy of invoices to be uploaded along with GSTR-1? </a:t>
            </a:r>
          </a:p>
          <a:p>
            <a:pPr algn="just"/>
            <a:r>
              <a:rPr lang="en-US" sz="2800" dirty="0" smtClean="0">
                <a:solidFill>
                  <a:schemeClr val="tx1"/>
                </a:solidFill>
              </a:rPr>
              <a:t>Ans. No scanned copy of invoices is to be uploaded. Only certain prescribed fields of information from invoices need to be uploaded</a:t>
            </a:r>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1"/>
            <a:ext cx="8458200" cy="457199"/>
          </a:xfrm>
        </p:spPr>
        <p:txBody>
          <a:bodyPr>
            <a:noAutofit/>
          </a:bodyPr>
          <a:lstStyle/>
          <a:p>
            <a:r>
              <a:rPr lang="en-US" sz="2800" b="1" spc="-60" dirty="0">
                <a:solidFill>
                  <a:srgbClr val="001F5F"/>
                </a:solidFill>
                <a:cs typeface="Calibri"/>
              </a:rPr>
              <a:t>Frequently Asked Questions</a:t>
            </a:r>
            <a:endParaRPr lang="en-US" sz="2800" b="1" spc="-60" dirty="0">
              <a:solidFill>
                <a:srgbClr val="001F5F"/>
              </a:solidFill>
              <a:latin typeface="Calibri"/>
              <a:ea typeface="+mn-ea"/>
              <a:cs typeface="Calibri"/>
            </a:endParaRPr>
          </a:p>
        </p:txBody>
      </p:sp>
      <p:sp>
        <p:nvSpPr>
          <p:cNvPr id="3" name="Subtitle 2"/>
          <p:cNvSpPr>
            <a:spLocks noGrp="1"/>
          </p:cNvSpPr>
          <p:nvPr>
            <p:ph type="subTitle" idx="1"/>
          </p:nvPr>
        </p:nvSpPr>
        <p:spPr>
          <a:xfrm>
            <a:off x="457200" y="1066800"/>
            <a:ext cx="8458200" cy="5029200"/>
          </a:xfrm>
        </p:spPr>
        <p:txBody>
          <a:bodyPr>
            <a:noAutofit/>
          </a:bodyPr>
          <a:lstStyle/>
          <a:p>
            <a:pPr algn="l"/>
            <a:r>
              <a:rPr lang="en-US" sz="1600" b="1" dirty="0" smtClean="0">
                <a:solidFill>
                  <a:schemeClr val="tx1"/>
                </a:solidFill>
              </a:rPr>
              <a:t>15. Whether all invoices will have to be uploaded? </a:t>
            </a:r>
          </a:p>
          <a:p>
            <a:pPr algn="l"/>
            <a:r>
              <a:rPr lang="en-IN" sz="1600" dirty="0" smtClean="0">
                <a:solidFill>
                  <a:schemeClr val="tx1"/>
                </a:solidFill>
              </a:rPr>
              <a:t>Ans. </a:t>
            </a:r>
            <a:r>
              <a:rPr lang="en-US" sz="1600" dirty="0" smtClean="0">
                <a:solidFill>
                  <a:schemeClr val="tx1"/>
                </a:solidFill>
              </a:rPr>
              <a:t>No. It depends on whether B2B or B2C plus whether Intra-state or Inter-state supplies. </a:t>
            </a:r>
            <a:endParaRPr lang="en-IN" sz="1600" dirty="0" smtClean="0">
              <a:solidFill>
                <a:schemeClr val="tx1"/>
              </a:solidFill>
            </a:endParaRPr>
          </a:p>
          <a:p>
            <a:pPr lvl="0" algn="just"/>
            <a:r>
              <a:rPr lang="en-US" sz="1600" dirty="0" smtClean="0">
                <a:solidFill>
                  <a:schemeClr val="tx1"/>
                </a:solidFill>
              </a:rPr>
              <a:t>For B2B supplies, all invoices, whether Intra-state or Inter- state supplies, will have to be uploaded.</a:t>
            </a:r>
          </a:p>
          <a:p>
            <a:pPr algn="just"/>
            <a:r>
              <a:rPr lang="en-US" sz="1600" dirty="0" smtClean="0">
                <a:solidFill>
                  <a:schemeClr val="tx1"/>
                </a:solidFill>
              </a:rPr>
              <a:t>In B2C supplies, uploading in general may not be required as the buyer will not be taking ITC. However still in order to implement the destination based principle, invoices of value more than Rs.2.5 </a:t>
            </a:r>
            <a:r>
              <a:rPr lang="en-US" sz="1600" dirty="0" err="1" smtClean="0">
                <a:solidFill>
                  <a:schemeClr val="tx1"/>
                </a:solidFill>
              </a:rPr>
              <a:t>lacs</a:t>
            </a:r>
            <a:r>
              <a:rPr lang="en-US" sz="1600" dirty="0" smtClean="0">
                <a:solidFill>
                  <a:schemeClr val="tx1"/>
                </a:solidFill>
              </a:rPr>
              <a:t> in inter-state B2C supplies will have to be uploaded. For inter-state invoices below Rs. 2.5 </a:t>
            </a:r>
            <a:r>
              <a:rPr lang="en-US" sz="1600" dirty="0" err="1" smtClean="0">
                <a:solidFill>
                  <a:schemeClr val="tx1"/>
                </a:solidFill>
              </a:rPr>
              <a:t>lacs</a:t>
            </a:r>
            <a:r>
              <a:rPr lang="en-US" sz="1600" dirty="0" smtClean="0">
                <a:solidFill>
                  <a:schemeClr val="tx1"/>
                </a:solidFill>
              </a:rPr>
              <a:t> and all intra-state invoices, state wise summary will be sufficient.</a:t>
            </a:r>
          </a:p>
          <a:p>
            <a:pPr algn="just"/>
            <a:endParaRPr lang="en-IN" sz="600" dirty="0" smtClean="0">
              <a:solidFill>
                <a:schemeClr val="tx1"/>
              </a:solidFill>
            </a:endParaRPr>
          </a:p>
          <a:p>
            <a:pPr algn="l"/>
            <a:r>
              <a:rPr lang="en-IN" sz="1600" b="1" dirty="0" smtClean="0">
                <a:solidFill>
                  <a:schemeClr val="tx1"/>
                </a:solidFill>
              </a:rPr>
              <a:t>16. </a:t>
            </a:r>
            <a:r>
              <a:rPr lang="en-US" sz="1600" b="1" dirty="0" smtClean="0">
                <a:solidFill>
                  <a:schemeClr val="tx1"/>
                </a:solidFill>
              </a:rPr>
              <a:t>Can a recipient feed information in his GSTR-2 which has been missed by the supplier? </a:t>
            </a:r>
            <a:endParaRPr lang="en-IN" sz="1600" b="1" dirty="0" smtClean="0">
              <a:solidFill>
                <a:schemeClr val="tx1"/>
              </a:solidFill>
            </a:endParaRPr>
          </a:p>
          <a:p>
            <a:pPr algn="just"/>
            <a:r>
              <a:rPr lang="en-IN" sz="1600" dirty="0" smtClean="0">
                <a:solidFill>
                  <a:schemeClr val="tx1"/>
                </a:solidFill>
              </a:rPr>
              <a:t>Ans. </a:t>
            </a:r>
            <a:r>
              <a:rPr lang="en-US" sz="1600" dirty="0" smtClean="0">
                <a:solidFill>
                  <a:schemeClr val="tx1"/>
                </a:solidFill>
              </a:rPr>
              <a:t>Yes, the recipient can himself feed the invoices not uploaded by his supplier. The credit on such invoices will also be given provisionally but will be subject to matching. </a:t>
            </a:r>
          </a:p>
          <a:p>
            <a:pPr algn="just"/>
            <a:endParaRPr lang="en-IN" sz="600" dirty="0" smtClean="0">
              <a:solidFill>
                <a:schemeClr val="tx1"/>
              </a:solidFill>
            </a:endParaRPr>
          </a:p>
          <a:p>
            <a:pPr algn="l"/>
            <a:r>
              <a:rPr lang="en-IN" sz="1600" b="1" dirty="0" smtClean="0">
                <a:solidFill>
                  <a:schemeClr val="tx1"/>
                </a:solidFill>
              </a:rPr>
              <a:t>17. </a:t>
            </a:r>
            <a:r>
              <a:rPr lang="en-US" sz="1600" b="1" dirty="0" smtClean="0">
                <a:solidFill>
                  <a:schemeClr val="tx1"/>
                </a:solidFill>
              </a:rPr>
              <a:t>Do tax payers under the composition scheme also need to file GSTR-1 and GSTR-2?</a:t>
            </a:r>
          </a:p>
          <a:p>
            <a:pPr algn="just"/>
            <a:r>
              <a:rPr lang="en-IN" sz="1600" dirty="0" smtClean="0">
                <a:solidFill>
                  <a:schemeClr val="tx1"/>
                </a:solidFill>
              </a:rPr>
              <a:t>Ans. </a:t>
            </a:r>
            <a:r>
              <a:rPr lang="en-US" sz="1600" dirty="0" smtClean="0">
                <a:solidFill>
                  <a:schemeClr val="tx1"/>
                </a:solidFill>
              </a:rPr>
              <a:t>No. Composition tax payers do not need to file any statement of outward or inward supplies. They have to file a quarterly return in Form GSTR-4 by the 18th of the month after the end of the quarter</a:t>
            </a:r>
            <a:r>
              <a:rPr lang="en-US" sz="1600" i="1" dirty="0" smtClean="0"/>
              <a:t>. </a:t>
            </a:r>
            <a:endParaRPr lang="en-IN" sz="1600" dirty="0" smtClean="0">
              <a:solidFill>
                <a:schemeClr val="tx1"/>
              </a:solidFill>
            </a:endParaRPr>
          </a:p>
          <a:p>
            <a:pPr algn="just"/>
            <a:endParaRPr lang="en-US" sz="600" dirty="0" smtClean="0">
              <a:solidFill>
                <a:schemeClr val="tx1"/>
              </a:solidFill>
            </a:endParaRPr>
          </a:p>
          <a:p>
            <a:pPr algn="l"/>
            <a:r>
              <a:rPr lang="en-US" sz="1600" b="1" dirty="0" smtClean="0">
                <a:solidFill>
                  <a:schemeClr val="tx1"/>
                </a:solidFill>
              </a:rPr>
              <a:t>18. Is it compulsory for a taxpayer to file return by himself? </a:t>
            </a:r>
          </a:p>
          <a:p>
            <a:pPr algn="just"/>
            <a:r>
              <a:rPr lang="en-US" sz="1600" dirty="0" smtClean="0">
                <a:solidFill>
                  <a:schemeClr val="tx1"/>
                </a:solidFill>
              </a:rPr>
              <a:t>Ans. No. A registered taxpayer can also get his return filed through a Tax Return Preparer, duly approved by the Central or the State tax administration.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078482" y="2094357"/>
            <a:ext cx="2334260" cy="763905"/>
          </a:xfrm>
          <a:custGeom>
            <a:avLst/>
            <a:gdLst/>
            <a:ahLst/>
            <a:cxnLst/>
            <a:rect l="l" t="t" r="r" b="b"/>
            <a:pathLst>
              <a:path w="2334260" h="763905">
                <a:moveTo>
                  <a:pt x="2334006" y="0"/>
                </a:moveTo>
                <a:lnTo>
                  <a:pt x="2332577" y="38115"/>
                </a:lnTo>
                <a:lnTo>
                  <a:pt x="2321352" y="112852"/>
                </a:lnTo>
                <a:lnTo>
                  <a:pt x="2299415" y="185307"/>
                </a:lnTo>
                <a:lnTo>
                  <a:pt x="2284596" y="220568"/>
                </a:lnTo>
                <a:lnTo>
                  <a:pt x="2267300" y="255128"/>
                </a:lnTo>
                <a:lnTo>
                  <a:pt x="2247593" y="288941"/>
                </a:lnTo>
                <a:lnTo>
                  <a:pt x="2225542" y="321965"/>
                </a:lnTo>
                <a:lnTo>
                  <a:pt x="2201215" y="354155"/>
                </a:lnTo>
                <a:lnTo>
                  <a:pt x="2174677" y="385468"/>
                </a:lnTo>
                <a:lnTo>
                  <a:pt x="2145996" y="415860"/>
                </a:lnTo>
                <a:lnTo>
                  <a:pt x="2115238" y="445287"/>
                </a:lnTo>
                <a:lnTo>
                  <a:pt x="2082471" y="473705"/>
                </a:lnTo>
                <a:lnTo>
                  <a:pt x="2047762" y="501071"/>
                </a:lnTo>
                <a:lnTo>
                  <a:pt x="2011176" y="527341"/>
                </a:lnTo>
                <a:lnTo>
                  <a:pt x="1972782" y="552471"/>
                </a:lnTo>
                <a:lnTo>
                  <a:pt x="1932645" y="576417"/>
                </a:lnTo>
                <a:lnTo>
                  <a:pt x="1890833" y="599135"/>
                </a:lnTo>
                <a:lnTo>
                  <a:pt x="1847413" y="620582"/>
                </a:lnTo>
                <a:lnTo>
                  <a:pt x="1802451" y="640714"/>
                </a:lnTo>
                <a:lnTo>
                  <a:pt x="1756014" y="659487"/>
                </a:lnTo>
                <a:lnTo>
                  <a:pt x="1708170" y="676857"/>
                </a:lnTo>
                <a:lnTo>
                  <a:pt x="1658985" y="692781"/>
                </a:lnTo>
                <a:lnTo>
                  <a:pt x="1608525" y="707214"/>
                </a:lnTo>
                <a:lnTo>
                  <a:pt x="1556858" y="720114"/>
                </a:lnTo>
                <a:lnTo>
                  <a:pt x="1504051" y="731435"/>
                </a:lnTo>
                <a:lnTo>
                  <a:pt x="1450170" y="741135"/>
                </a:lnTo>
                <a:lnTo>
                  <a:pt x="1395283" y="749170"/>
                </a:lnTo>
                <a:lnTo>
                  <a:pt x="1339455" y="755495"/>
                </a:lnTo>
                <a:lnTo>
                  <a:pt x="1282755" y="760067"/>
                </a:lnTo>
                <a:lnTo>
                  <a:pt x="1225248" y="762843"/>
                </a:lnTo>
                <a:lnTo>
                  <a:pt x="1167003" y="763777"/>
                </a:lnTo>
                <a:lnTo>
                  <a:pt x="1108757" y="762843"/>
                </a:lnTo>
                <a:lnTo>
                  <a:pt x="1051250" y="760067"/>
                </a:lnTo>
                <a:lnTo>
                  <a:pt x="994550" y="755495"/>
                </a:lnTo>
                <a:lnTo>
                  <a:pt x="938722" y="749170"/>
                </a:lnTo>
                <a:lnTo>
                  <a:pt x="883835" y="741135"/>
                </a:lnTo>
                <a:lnTo>
                  <a:pt x="829954" y="731435"/>
                </a:lnTo>
                <a:lnTo>
                  <a:pt x="777147" y="720114"/>
                </a:lnTo>
                <a:lnTo>
                  <a:pt x="725480" y="707214"/>
                </a:lnTo>
                <a:lnTo>
                  <a:pt x="675020" y="692781"/>
                </a:lnTo>
                <a:lnTo>
                  <a:pt x="625835" y="676857"/>
                </a:lnTo>
                <a:lnTo>
                  <a:pt x="577991" y="659487"/>
                </a:lnTo>
                <a:lnTo>
                  <a:pt x="531554" y="640714"/>
                </a:lnTo>
                <a:lnTo>
                  <a:pt x="486592" y="620582"/>
                </a:lnTo>
                <a:lnTo>
                  <a:pt x="443172" y="599135"/>
                </a:lnTo>
                <a:lnTo>
                  <a:pt x="401360" y="576417"/>
                </a:lnTo>
                <a:lnTo>
                  <a:pt x="361223" y="552471"/>
                </a:lnTo>
                <a:lnTo>
                  <a:pt x="322829" y="527341"/>
                </a:lnTo>
                <a:lnTo>
                  <a:pt x="286243" y="501071"/>
                </a:lnTo>
                <a:lnTo>
                  <a:pt x="251534" y="473705"/>
                </a:lnTo>
                <a:lnTo>
                  <a:pt x="218767" y="445287"/>
                </a:lnTo>
                <a:lnTo>
                  <a:pt x="188009" y="415860"/>
                </a:lnTo>
                <a:lnTo>
                  <a:pt x="159328" y="385468"/>
                </a:lnTo>
                <a:lnTo>
                  <a:pt x="132790" y="354155"/>
                </a:lnTo>
                <a:lnTo>
                  <a:pt x="108463" y="321965"/>
                </a:lnTo>
                <a:lnTo>
                  <a:pt x="86412" y="288941"/>
                </a:lnTo>
                <a:lnTo>
                  <a:pt x="66705" y="255128"/>
                </a:lnTo>
                <a:lnTo>
                  <a:pt x="49409" y="220568"/>
                </a:lnTo>
                <a:lnTo>
                  <a:pt x="34590" y="185307"/>
                </a:lnTo>
                <a:lnTo>
                  <a:pt x="12653" y="112852"/>
                </a:lnTo>
                <a:lnTo>
                  <a:pt x="1428" y="38115"/>
                </a:lnTo>
                <a:lnTo>
                  <a:pt x="0" y="0"/>
                </a:lnTo>
              </a:path>
            </a:pathLst>
          </a:custGeom>
          <a:ln w="12700">
            <a:solidFill>
              <a:srgbClr val="41709C"/>
            </a:solidFill>
          </a:ln>
        </p:spPr>
        <p:txBody>
          <a:bodyPr wrap="square" lIns="0" tIns="0" rIns="0" bIns="0" rtlCol="0"/>
          <a:lstStyle/>
          <a:p>
            <a:endParaRPr/>
          </a:p>
        </p:txBody>
      </p:sp>
      <p:sp>
        <p:nvSpPr>
          <p:cNvPr id="3" name="object 3"/>
          <p:cNvSpPr/>
          <p:nvPr/>
        </p:nvSpPr>
        <p:spPr>
          <a:xfrm>
            <a:off x="2078482" y="1330578"/>
            <a:ext cx="2334260" cy="4582795"/>
          </a:xfrm>
          <a:custGeom>
            <a:avLst/>
            <a:gdLst/>
            <a:ahLst/>
            <a:cxnLst/>
            <a:rect l="l" t="t" r="r" b="b"/>
            <a:pathLst>
              <a:path w="2334260" h="4582795">
                <a:moveTo>
                  <a:pt x="0" y="763778"/>
                </a:moveTo>
                <a:lnTo>
                  <a:pt x="1428" y="725651"/>
                </a:lnTo>
                <a:lnTo>
                  <a:pt x="12653" y="650896"/>
                </a:lnTo>
                <a:lnTo>
                  <a:pt x="34590" y="578429"/>
                </a:lnTo>
                <a:lnTo>
                  <a:pt x="49409" y="543162"/>
                </a:lnTo>
                <a:lnTo>
                  <a:pt x="66705" y="508599"/>
                </a:lnTo>
                <a:lnTo>
                  <a:pt x="86412" y="474783"/>
                </a:lnTo>
                <a:lnTo>
                  <a:pt x="108463" y="441757"/>
                </a:lnTo>
                <a:lnTo>
                  <a:pt x="132790" y="409566"/>
                </a:lnTo>
                <a:lnTo>
                  <a:pt x="159328" y="378253"/>
                </a:lnTo>
                <a:lnTo>
                  <a:pt x="188009" y="347861"/>
                </a:lnTo>
                <a:lnTo>
                  <a:pt x="218767" y="318435"/>
                </a:lnTo>
                <a:lnTo>
                  <a:pt x="251534" y="290018"/>
                </a:lnTo>
                <a:lnTo>
                  <a:pt x="286243" y="262654"/>
                </a:lnTo>
                <a:lnTo>
                  <a:pt x="322829" y="236387"/>
                </a:lnTo>
                <a:lnTo>
                  <a:pt x="361223" y="211260"/>
                </a:lnTo>
                <a:lnTo>
                  <a:pt x="401360" y="187317"/>
                </a:lnTo>
                <a:lnTo>
                  <a:pt x="443172" y="164602"/>
                </a:lnTo>
                <a:lnTo>
                  <a:pt x="486592" y="143159"/>
                </a:lnTo>
                <a:lnTo>
                  <a:pt x="531554" y="123031"/>
                </a:lnTo>
                <a:lnTo>
                  <a:pt x="577991" y="104262"/>
                </a:lnTo>
                <a:lnTo>
                  <a:pt x="625835" y="86895"/>
                </a:lnTo>
                <a:lnTo>
                  <a:pt x="675020" y="70975"/>
                </a:lnTo>
                <a:lnTo>
                  <a:pt x="725480" y="56546"/>
                </a:lnTo>
                <a:lnTo>
                  <a:pt x="777147" y="43650"/>
                </a:lnTo>
                <a:lnTo>
                  <a:pt x="829954" y="32331"/>
                </a:lnTo>
                <a:lnTo>
                  <a:pt x="883835" y="22634"/>
                </a:lnTo>
                <a:lnTo>
                  <a:pt x="938722" y="14602"/>
                </a:lnTo>
                <a:lnTo>
                  <a:pt x="994550" y="8279"/>
                </a:lnTo>
                <a:lnTo>
                  <a:pt x="1051250" y="3709"/>
                </a:lnTo>
                <a:lnTo>
                  <a:pt x="1108757" y="934"/>
                </a:lnTo>
                <a:lnTo>
                  <a:pt x="1167003" y="0"/>
                </a:lnTo>
                <a:lnTo>
                  <a:pt x="1225248" y="934"/>
                </a:lnTo>
                <a:lnTo>
                  <a:pt x="1282755" y="3709"/>
                </a:lnTo>
                <a:lnTo>
                  <a:pt x="1339455" y="8279"/>
                </a:lnTo>
                <a:lnTo>
                  <a:pt x="1395283" y="14602"/>
                </a:lnTo>
                <a:lnTo>
                  <a:pt x="1450170" y="22634"/>
                </a:lnTo>
                <a:lnTo>
                  <a:pt x="1504051" y="32331"/>
                </a:lnTo>
                <a:lnTo>
                  <a:pt x="1556858" y="43650"/>
                </a:lnTo>
                <a:lnTo>
                  <a:pt x="1608525" y="56546"/>
                </a:lnTo>
                <a:lnTo>
                  <a:pt x="1658985" y="70975"/>
                </a:lnTo>
                <a:lnTo>
                  <a:pt x="1708170" y="86895"/>
                </a:lnTo>
                <a:lnTo>
                  <a:pt x="1756014" y="104262"/>
                </a:lnTo>
                <a:lnTo>
                  <a:pt x="1802451" y="123031"/>
                </a:lnTo>
                <a:lnTo>
                  <a:pt x="1847413" y="143159"/>
                </a:lnTo>
                <a:lnTo>
                  <a:pt x="1890833" y="164602"/>
                </a:lnTo>
                <a:lnTo>
                  <a:pt x="1932645" y="187317"/>
                </a:lnTo>
                <a:lnTo>
                  <a:pt x="1972782" y="211260"/>
                </a:lnTo>
                <a:lnTo>
                  <a:pt x="2011176" y="236387"/>
                </a:lnTo>
                <a:lnTo>
                  <a:pt x="2047762" y="262654"/>
                </a:lnTo>
                <a:lnTo>
                  <a:pt x="2082471" y="290018"/>
                </a:lnTo>
                <a:lnTo>
                  <a:pt x="2115238" y="318435"/>
                </a:lnTo>
                <a:lnTo>
                  <a:pt x="2145996" y="347861"/>
                </a:lnTo>
                <a:lnTo>
                  <a:pt x="2174677" y="378253"/>
                </a:lnTo>
                <a:lnTo>
                  <a:pt x="2201215" y="409566"/>
                </a:lnTo>
                <a:lnTo>
                  <a:pt x="2225542" y="441757"/>
                </a:lnTo>
                <a:lnTo>
                  <a:pt x="2247593" y="474783"/>
                </a:lnTo>
                <a:lnTo>
                  <a:pt x="2267300" y="508599"/>
                </a:lnTo>
                <a:lnTo>
                  <a:pt x="2284596" y="543162"/>
                </a:lnTo>
                <a:lnTo>
                  <a:pt x="2299415" y="578429"/>
                </a:lnTo>
                <a:lnTo>
                  <a:pt x="2321352" y="650896"/>
                </a:lnTo>
                <a:lnTo>
                  <a:pt x="2332577" y="725651"/>
                </a:lnTo>
                <a:lnTo>
                  <a:pt x="2334006" y="763778"/>
                </a:lnTo>
                <a:lnTo>
                  <a:pt x="2334006" y="3818890"/>
                </a:lnTo>
                <a:lnTo>
                  <a:pt x="2332577" y="3857005"/>
                </a:lnTo>
                <a:lnTo>
                  <a:pt x="2321352" y="3931742"/>
                </a:lnTo>
                <a:lnTo>
                  <a:pt x="2299415" y="4004194"/>
                </a:lnTo>
                <a:lnTo>
                  <a:pt x="2284596" y="4039455"/>
                </a:lnTo>
                <a:lnTo>
                  <a:pt x="2267300" y="4074013"/>
                </a:lnTo>
                <a:lnTo>
                  <a:pt x="2247593" y="4107825"/>
                </a:lnTo>
                <a:lnTo>
                  <a:pt x="2225542" y="4140848"/>
                </a:lnTo>
                <a:lnTo>
                  <a:pt x="2201215" y="4173037"/>
                </a:lnTo>
                <a:lnTo>
                  <a:pt x="2174677" y="4204348"/>
                </a:lnTo>
                <a:lnTo>
                  <a:pt x="2145996" y="4234738"/>
                </a:lnTo>
                <a:lnTo>
                  <a:pt x="2115238" y="4264164"/>
                </a:lnTo>
                <a:lnTo>
                  <a:pt x="2082471" y="4292581"/>
                </a:lnTo>
                <a:lnTo>
                  <a:pt x="2047762" y="4319945"/>
                </a:lnTo>
                <a:lnTo>
                  <a:pt x="2011176" y="4346213"/>
                </a:lnTo>
                <a:lnTo>
                  <a:pt x="1972782" y="4371341"/>
                </a:lnTo>
                <a:lnTo>
                  <a:pt x="1932645" y="4395285"/>
                </a:lnTo>
                <a:lnTo>
                  <a:pt x="1890833" y="4418002"/>
                </a:lnTo>
                <a:lnTo>
                  <a:pt x="1847413" y="4439447"/>
                </a:lnTo>
                <a:lnTo>
                  <a:pt x="1802451" y="4459577"/>
                </a:lnTo>
                <a:lnTo>
                  <a:pt x="1756014" y="4478349"/>
                </a:lnTo>
                <a:lnTo>
                  <a:pt x="1708170" y="4495718"/>
                </a:lnTo>
                <a:lnTo>
                  <a:pt x="1658985" y="4511640"/>
                </a:lnTo>
                <a:lnTo>
                  <a:pt x="1608525" y="4526072"/>
                </a:lnTo>
                <a:lnTo>
                  <a:pt x="1556858" y="4538970"/>
                </a:lnTo>
                <a:lnTo>
                  <a:pt x="1504051" y="4550291"/>
                </a:lnTo>
                <a:lnTo>
                  <a:pt x="1450170" y="4559989"/>
                </a:lnTo>
                <a:lnTo>
                  <a:pt x="1395283" y="4568023"/>
                </a:lnTo>
                <a:lnTo>
                  <a:pt x="1339455" y="4574348"/>
                </a:lnTo>
                <a:lnTo>
                  <a:pt x="1282755" y="4578919"/>
                </a:lnTo>
                <a:lnTo>
                  <a:pt x="1225248" y="4581695"/>
                </a:lnTo>
                <a:lnTo>
                  <a:pt x="1167003" y="4582629"/>
                </a:lnTo>
                <a:lnTo>
                  <a:pt x="1108757" y="4581695"/>
                </a:lnTo>
                <a:lnTo>
                  <a:pt x="1051250" y="4578919"/>
                </a:lnTo>
                <a:lnTo>
                  <a:pt x="994550" y="4574348"/>
                </a:lnTo>
                <a:lnTo>
                  <a:pt x="938722" y="4568023"/>
                </a:lnTo>
                <a:lnTo>
                  <a:pt x="883835" y="4559989"/>
                </a:lnTo>
                <a:lnTo>
                  <a:pt x="829954" y="4550291"/>
                </a:lnTo>
                <a:lnTo>
                  <a:pt x="777147" y="4538970"/>
                </a:lnTo>
                <a:lnTo>
                  <a:pt x="725480" y="4526072"/>
                </a:lnTo>
                <a:lnTo>
                  <a:pt x="675020" y="4511640"/>
                </a:lnTo>
                <a:lnTo>
                  <a:pt x="625835" y="4495718"/>
                </a:lnTo>
                <a:lnTo>
                  <a:pt x="577991" y="4478349"/>
                </a:lnTo>
                <a:lnTo>
                  <a:pt x="531554" y="4459577"/>
                </a:lnTo>
                <a:lnTo>
                  <a:pt x="486592" y="4439447"/>
                </a:lnTo>
                <a:lnTo>
                  <a:pt x="443172" y="4418002"/>
                </a:lnTo>
                <a:lnTo>
                  <a:pt x="401360" y="4395285"/>
                </a:lnTo>
                <a:lnTo>
                  <a:pt x="361223" y="4371341"/>
                </a:lnTo>
                <a:lnTo>
                  <a:pt x="322829" y="4346213"/>
                </a:lnTo>
                <a:lnTo>
                  <a:pt x="286243" y="4319945"/>
                </a:lnTo>
                <a:lnTo>
                  <a:pt x="251534" y="4292581"/>
                </a:lnTo>
                <a:lnTo>
                  <a:pt x="218767" y="4264164"/>
                </a:lnTo>
                <a:lnTo>
                  <a:pt x="188009" y="4234738"/>
                </a:lnTo>
                <a:lnTo>
                  <a:pt x="159328" y="4204348"/>
                </a:lnTo>
                <a:lnTo>
                  <a:pt x="132790" y="4173037"/>
                </a:lnTo>
                <a:lnTo>
                  <a:pt x="108463" y="4140848"/>
                </a:lnTo>
                <a:lnTo>
                  <a:pt x="86412" y="4107825"/>
                </a:lnTo>
                <a:lnTo>
                  <a:pt x="66705" y="4074013"/>
                </a:lnTo>
                <a:lnTo>
                  <a:pt x="49409" y="4039455"/>
                </a:lnTo>
                <a:lnTo>
                  <a:pt x="34590" y="4004194"/>
                </a:lnTo>
                <a:lnTo>
                  <a:pt x="12653" y="3931742"/>
                </a:lnTo>
                <a:lnTo>
                  <a:pt x="1428" y="3857005"/>
                </a:lnTo>
                <a:lnTo>
                  <a:pt x="0" y="3818890"/>
                </a:lnTo>
                <a:lnTo>
                  <a:pt x="0" y="763778"/>
                </a:lnTo>
                <a:close/>
              </a:path>
            </a:pathLst>
          </a:custGeom>
          <a:ln w="12700">
            <a:solidFill>
              <a:srgbClr val="41709C"/>
            </a:solidFill>
          </a:ln>
        </p:spPr>
        <p:txBody>
          <a:bodyPr wrap="square" lIns="0" tIns="0" rIns="0" bIns="0" rtlCol="0"/>
          <a:lstStyle/>
          <a:p>
            <a:endParaRPr/>
          </a:p>
        </p:txBody>
      </p:sp>
      <p:sp>
        <p:nvSpPr>
          <p:cNvPr id="4" name="object 4"/>
          <p:cNvSpPr/>
          <p:nvPr/>
        </p:nvSpPr>
        <p:spPr>
          <a:xfrm>
            <a:off x="2078482" y="3621913"/>
            <a:ext cx="2334260" cy="2291715"/>
          </a:xfrm>
          <a:custGeom>
            <a:avLst/>
            <a:gdLst/>
            <a:ahLst/>
            <a:cxnLst/>
            <a:rect l="l" t="t" r="r" b="b"/>
            <a:pathLst>
              <a:path w="2334260" h="2291715">
                <a:moveTo>
                  <a:pt x="1167003" y="0"/>
                </a:moveTo>
                <a:lnTo>
                  <a:pt x="1098432" y="648"/>
                </a:lnTo>
                <a:lnTo>
                  <a:pt x="1030904" y="2568"/>
                </a:lnTo>
                <a:lnTo>
                  <a:pt x="964529" y="5725"/>
                </a:lnTo>
                <a:lnTo>
                  <a:pt x="899417" y="10084"/>
                </a:lnTo>
                <a:lnTo>
                  <a:pt x="835677" y="15607"/>
                </a:lnTo>
                <a:lnTo>
                  <a:pt x="773418" y="22259"/>
                </a:lnTo>
                <a:lnTo>
                  <a:pt x="712749" y="30005"/>
                </a:lnTo>
                <a:lnTo>
                  <a:pt x="653781" y="38809"/>
                </a:lnTo>
                <a:lnTo>
                  <a:pt x="596622" y="48635"/>
                </a:lnTo>
                <a:lnTo>
                  <a:pt x="541383" y="59446"/>
                </a:lnTo>
                <a:lnTo>
                  <a:pt x="488172" y="71208"/>
                </a:lnTo>
                <a:lnTo>
                  <a:pt x="437099" y="83885"/>
                </a:lnTo>
                <a:lnTo>
                  <a:pt x="388273" y="97440"/>
                </a:lnTo>
                <a:lnTo>
                  <a:pt x="341804" y="111839"/>
                </a:lnTo>
                <a:lnTo>
                  <a:pt x="297802" y="127044"/>
                </a:lnTo>
                <a:lnTo>
                  <a:pt x="256375" y="143021"/>
                </a:lnTo>
                <a:lnTo>
                  <a:pt x="217633" y="159734"/>
                </a:lnTo>
                <a:lnTo>
                  <a:pt x="181686" y="177147"/>
                </a:lnTo>
                <a:lnTo>
                  <a:pt x="118614" y="213928"/>
                </a:lnTo>
                <a:lnTo>
                  <a:pt x="68033" y="253079"/>
                </a:lnTo>
                <a:lnTo>
                  <a:pt x="30821" y="294314"/>
                </a:lnTo>
                <a:lnTo>
                  <a:pt x="7851" y="337346"/>
                </a:lnTo>
                <a:lnTo>
                  <a:pt x="0" y="381888"/>
                </a:lnTo>
                <a:lnTo>
                  <a:pt x="0" y="1909445"/>
                </a:lnTo>
                <a:lnTo>
                  <a:pt x="7851" y="1953973"/>
                </a:lnTo>
                <a:lnTo>
                  <a:pt x="30821" y="1996993"/>
                </a:lnTo>
                <a:lnTo>
                  <a:pt x="68033" y="2038219"/>
                </a:lnTo>
                <a:lnTo>
                  <a:pt x="118614" y="2077364"/>
                </a:lnTo>
                <a:lnTo>
                  <a:pt x="181686" y="2114142"/>
                </a:lnTo>
                <a:lnTo>
                  <a:pt x="217633" y="2131553"/>
                </a:lnTo>
                <a:lnTo>
                  <a:pt x="256375" y="2148265"/>
                </a:lnTo>
                <a:lnTo>
                  <a:pt x="297802" y="2164241"/>
                </a:lnTo>
                <a:lnTo>
                  <a:pt x="341804" y="2179447"/>
                </a:lnTo>
                <a:lnTo>
                  <a:pt x="388273" y="2193845"/>
                </a:lnTo>
                <a:lnTo>
                  <a:pt x="437099" y="2207401"/>
                </a:lnTo>
                <a:lnTo>
                  <a:pt x="488172" y="2220078"/>
                </a:lnTo>
                <a:lnTo>
                  <a:pt x="541383" y="2231841"/>
                </a:lnTo>
                <a:lnTo>
                  <a:pt x="596622" y="2242654"/>
                </a:lnTo>
                <a:lnTo>
                  <a:pt x="653781" y="2252480"/>
                </a:lnTo>
                <a:lnTo>
                  <a:pt x="712749" y="2261285"/>
                </a:lnTo>
                <a:lnTo>
                  <a:pt x="773418" y="2269032"/>
                </a:lnTo>
                <a:lnTo>
                  <a:pt x="835677" y="2275685"/>
                </a:lnTo>
                <a:lnTo>
                  <a:pt x="899417" y="2281209"/>
                </a:lnTo>
                <a:lnTo>
                  <a:pt x="964529" y="2285568"/>
                </a:lnTo>
                <a:lnTo>
                  <a:pt x="1030904" y="2288726"/>
                </a:lnTo>
                <a:lnTo>
                  <a:pt x="1098432" y="2290647"/>
                </a:lnTo>
                <a:lnTo>
                  <a:pt x="1167003" y="2291295"/>
                </a:lnTo>
                <a:lnTo>
                  <a:pt x="1235573" y="2290647"/>
                </a:lnTo>
                <a:lnTo>
                  <a:pt x="1303101" y="2288726"/>
                </a:lnTo>
                <a:lnTo>
                  <a:pt x="1369476" y="2285568"/>
                </a:lnTo>
                <a:lnTo>
                  <a:pt x="1434588" y="2281209"/>
                </a:lnTo>
                <a:lnTo>
                  <a:pt x="1498328" y="2275685"/>
                </a:lnTo>
                <a:lnTo>
                  <a:pt x="1560587" y="2269032"/>
                </a:lnTo>
                <a:lnTo>
                  <a:pt x="1621256" y="2261285"/>
                </a:lnTo>
                <a:lnTo>
                  <a:pt x="1680224" y="2252480"/>
                </a:lnTo>
                <a:lnTo>
                  <a:pt x="1737383" y="2242654"/>
                </a:lnTo>
                <a:lnTo>
                  <a:pt x="1792622" y="2231841"/>
                </a:lnTo>
                <a:lnTo>
                  <a:pt x="1845833" y="2220078"/>
                </a:lnTo>
                <a:lnTo>
                  <a:pt x="1896906" y="2207401"/>
                </a:lnTo>
                <a:lnTo>
                  <a:pt x="1945732" y="2193845"/>
                </a:lnTo>
                <a:lnTo>
                  <a:pt x="1992201" y="2179447"/>
                </a:lnTo>
                <a:lnTo>
                  <a:pt x="2036203" y="2164241"/>
                </a:lnTo>
                <a:lnTo>
                  <a:pt x="2077630" y="2148265"/>
                </a:lnTo>
                <a:lnTo>
                  <a:pt x="2116372" y="2131553"/>
                </a:lnTo>
                <a:lnTo>
                  <a:pt x="2152319" y="2114142"/>
                </a:lnTo>
                <a:lnTo>
                  <a:pt x="2215391" y="2077364"/>
                </a:lnTo>
                <a:lnTo>
                  <a:pt x="2265972" y="2038219"/>
                </a:lnTo>
                <a:lnTo>
                  <a:pt x="2303184" y="1996993"/>
                </a:lnTo>
                <a:lnTo>
                  <a:pt x="2326154" y="1953973"/>
                </a:lnTo>
                <a:lnTo>
                  <a:pt x="2334006" y="1909445"/>
                </a:lnTo>
                <a:lnTo>
                  <a:pt x="2334006" y="381888"/>
                </a:lnTo>
                <a:lnTo>
                  <a:pt x="2326154" y="337346"/>
                </a:lnTo>
                <a:lnTo>
                  <a:pt x="2303184" y="294314"/>
                </a:lnTo>
                <a:lnTo>
                  <a:pt x="2265972" y="253079"/>
                </a:lnTo>
                <a:lnTo>
                  <a:pt x="2215391" y="213928"/>
                </a:lnTo>
                <a:lnTo>
                  <a:pt x="2152319" y="177147"/>
                </a:lnTo>
                <a:lnTo>
                  <a:pt x="2116372" y="159734"/>
                </a:lnTo>
                <a:lnTo>
                  <a:pt x="2077630" y="143021"/>
                </a:lnTo>
                <a:lnTo>
                  <a:pt x="2036203" y="127044"/>
                </a:lnTo>
                <a:lnTo>
                  <a:pt x="1992201" y="111839"/>
                </a:lnTo>
                <a:lnTo>
                  <a:pt x="1945732" y="97440"/>
                </a:lnTo>
                <a:lnTo>
                  <a:pt x="1896906" y="83885"/>
                </a:lnTo>
                <a:lnTo>
                  <a:pt x="1845833" y="71208"/>
                </a:lnTo>
                <a:lnTo>
                  <a:pt x="1792622" y="59446"/>
                </a:lnTo>
                <a:lnTo>
                  <a:pt x="1737383" y="48635"/>
                </a:lnTo>
                <a:lnTo>
                  <a:pt x="1680224" y="38809"/>
                </a:lnTo>
                <a:lnTo>
                  <a:pt x="1621256" y="30005"/>
                </a:lnTo>
                <a:lnTo>
                  <a:pt x="1560587" y="22259"/>
                </a:lnTo>
                <a:lnTo>
                  <a:pt x="1498328" y="15607"/>
                </a:lnTo>
                <a:lnTo>
                  <a:pt x="1434588" y="10084"/>
                </a:lnTo>
                <a:lnTo>
                  <a:pt x="1369476" y="5725"/>
                </a:lnTo>
                <a:lnTo>
                  <a:pt x="1303101" y="2568"/>
                </a:lnTo>
                <a:lnTo>
                  <a:pt x="1235573" y="648"/>
                </a:lnTo>
                <a:lnTo>
                  <a:pt x="1167003" y="0"/>
                </a:lnTo>
                <a:close/>
              </a:path>
            </a:pathLst>
          </a:custGeom>
          <a:solidFill>
            <a:srgbClr val="5B9BD4"/>
          </a:solidFill>
        </p:spPr>
        <p:txBody>
          <a:bodyPr wrap="square" lIns="0" tIns="0" rIns="0" bIns="0" rtlCol="0"/>
          <a:lstStyle/>
          <a:p>
            <a:endParaRPr/>
          </a:p>
        </p:txBody>
      </p:sp>
      <p:sp>
        <p:nvSpPr>
          <p:cNvPr id="5" name="object 5"/>
          <p:cNvSpPr/>
          <p:nvPr/>
        </p:nvSpPr>
        <p:spPr>
          <a:xfrm>
            <a:off x="2078482" y="4003802"/>
            <a:ext cx="2334260" cy="382270"/>
          </a:xfrm>
          <a:custGeom>
            <a:avLst/>
            <a:gdLst/>
            <a:ahLst/>
            <a:cxnLst/>
            <a:rect l="l" t="t" r="r" b="b"/>
            <a:pathLst>
              <a:path w="2334260" h="382270">
                <a:moveTo>
                  <a:pt x="2334006" y="0"/>
                </a:moveTo>
                <a:lnTo>
                  <a:pt x="2326154" y="44519"/>
                </a:lnTo>
                <a:lnTo>
                  <a:pt x="2303184" y="87534"/>
                </a:lnTo>
                <a:lnTo>
                  <a:pt x="2265972" y="128759"/>
                </a:lnTo>
                <a:lnTo>
                  <a:pt x="2215391" y="167905"/>
                </a:lnTo>
                <a:lnTo>
                  <a:pt x="2152319" y="204685"/>
                </a:lnTo>
                <a:lnTo>
                  <a:pt x="2116372" y="222099"/>
                </a:lnTo>
                <a:lnTo>
                  <a:pt x="2077630" y="238813"/>
                </a:lnTo>
                <a:lnTo>
                  <a:pt x="2036203" y="254793"/>
                </a:lnTo>
                <a:lnTo>
                  <a:pt x="1992201" y="270002"/>
                </a:lnTo>
                <a:lnTo>
                  <a:pt x="1945732" y="284404"/>
                </a:lnTo>
                <a:lnTo>
                  <a:pt x="1896906" y="297963"/>
                </a:lnTo>
                <a:lnTo>
                  <a:pt x="1845833" y="310644"/>
                </a:lnTo>
                <a:lnTo>
                  <a:pt x="1792622" y="322410"/>
                </a:lnTo>
                <a:lnTo>
                  <a:pt x="1737383" y="333227"/>
                </a:lnTo>
                <a:lnTo>
                  <a:pt x="1680224" y="343057"/>
                </a:lnTo>
                <a:lnTo>
                  <a:pt x="1621256" y="351865"/>
                </a:lnTo>
                <a:lnTo>
                  <a:pt x="1560587" y="359615"/>
                </a:lnTo>
                <a:lnTo>
                  <a:pt x="1498328" y="366271"/>
                </a:lnTo>
                <a:lnTo>
                  <a:pt x="1434588" y="371798"/>
                </a:lnTo>
                <a:lnTo>
                  <a:pt x="1369476" y="376159"/>
                </a:lnTo>
                <a:lnTo>
                  <a:pt x="1303101" y="379318"/>
                </a:lnTo>
                <a:lnTo>
                  <a:pt x="1235573" y="381240"/>
                </a:lnTo>
                <a:lnTo>
                  <a:pt x="1167003" y="381889"/>
                </a:lnTo>
                <a:lnTo>
                  <a:pt x="1098432" y="381240"/>
                </a:lnTo>
                <a:lnTo>
                  <a:pt x="1030904" y="379318"/>
                </a:lnTo>
                <a:lnTo>
                  <a:pt x="964529" y="376159"/>
                </a:lnTo>
                <a:lnTo>
                  <a:pt x="899417" y="371798"/>
                </a:lnTo>
                <a:lnTo>
                  <a:pt x="835677" y="366271"/>
                </a:lnTo>
                <a:lnTo>
                  <a:pt x="773418" y="359615"/>
                </a:lnTo>
                <a:lnTo>
                  <a:pt x="712749" y="351865"/>
                </a:lnTo>
                <a:lnTo>
                  <a:pt x="653781" y="343057"/>
                </a:lnTo>
                <a:lnTo>
                  <a:pt x="596622" y="333227"/>
                </a:lnTo>
                <a:lnTo>
                  <a:pt x="541383" y="322410"/>
                </a:lnTo>
                <a:lnTo>
                  <a:pt x="488172" y="310644"/>
                </a:lnTo>
                <a:lnTo>
                  <a:pt x="437099" y="297963"/>
                </a:lnTo>
                <a:lnTo>
                  <a:pt x="388273" y="284404"/>
                </a:lnTo>
                <a:lnTo>
                  <a:pt x="341804" y="270002"/>
                </a:lnTo>
                <a:lnTo>
                  <a:pt x="297802" y="254793"/>
                </a:lnTo>
                <a:lnTo>
                  <a:pt x="256375" y="238813"/>
                </a:lnTo>
                <a:lnTo>
                  <a:pt x="217633" y="222099"/>
                </a:lnTo>
                <a:lnTo>
                  <a:pt x="181686" y="204685"/>
                </a:lnTo>
                <a:lnTo>
                  <a:pt x="118614" y="167905"/>
                </a:lnTo>
                <a:lnTo>
                  <a:pt x="68033" y="128759"/>
                </a:lnTo>
                <a:lnTo>
                  <a:pt x="30821" y="87534"/>
                </a:lnTo>
                <a:lnTo>
                  <a:pt x="7851" y="44519"/>
                </a:lnTo>
                <a:lnTo>
                  <a:pt x="1981" y="22429"/>
                </a:lnTo>
                <a:lnTo>
                  <a:pt x="0" y="0"/>
                </a:lnTo>
              </a:path>
            </a:pathLst>
          </a:custGeom>
          <a:ln w="12700">
            <a:solidFill>
              <a:srgbClr val="41709C"/>
            </a:solidFill>
          </a:ln>
        </p:spPr>
        <p:txBody>
          <a:bodyPr wrap="square" lIns="0" tIns="0" rIns="0" bIns="0" rtlCol="0"/>
          <a:lstStyle/>
          <a:p>
            <a:endParaRPr/>
          </a:p>
        </p:txBody>
      </p:sp>
      <p:sp>
        <p:nvSpPr>
          <p:cNvPr id="6" name="object 6"/>
          <p:cNvSpPr/>
          <p:nvPr/>
        </p:nvSpPr>
        <p:spPr>
          <a:xfrm>
            <a:off x="2078482" y="3621913"/>
            <a:ext cx="2334260" cy="2291715"/>
          </a:xfrm>
          <a:custGeom>
            <a:avLst/>
            <a:gdLst/>
            <a:ahLst/>
            <a:cxnLst/>
            <a:rect l="l" t="t" r="r" b="b"/>
            <a:pathLst>
              <a:path w="2334260" h="2291715">
                <a:moveTo>
                  <a:pt x="0" y="381888"/>
                </a:moveTo>
                <a:lnTo>
                  <a:pt x="7851" y="337346"/>
                </a:lnTo>
                <a:lnTo>
                  <a:pt x="30821" y="294314"/>
                </a:lnTo>
                <a:lnTo>
                  <a:pt x="68033" y="253079"/>
                </a:lnTo>
                <a:lnTo>
                  <a:pt x="118614" y="213928"/>
                </a:lnTo>
                <a:lnTo>
                  <a:pt x="181686" y="177147"/>
                </a:lnTo>
                <a:lnTo>
                  <a:pt x="217633" y="159734"/>
                </a:lnTo>
                <a:lnTo>
                  <a:pt x="256375" y="143021"/>
                </a:lnTo>
                <a:lnTo>
                  <a:pt x="297802" y="127044"/>
                </a:lnTo>
                <a:lnTo>
                  <a:pt x="341804" y="111839"/>
                </a:lnTo>
                <a:lnTo>
                  <a:pt x="388273" y="97440"/>
                </a:lnTo>
                <a:lnTo>
                  <a:pt x="437099" y="83885"/>
                </a:lnTo>
                <a:lnTo>
                  <a:pt x="488172" y="71208"/>
                </a:lnTo>
                <a:lnTo>
                  <a:pt x="541383" y="59446"/>
                </a:lnTo>
                <a:lnTo>
                  <a:pt x="596622" y="48635"/>
                </a:lnTo>
                <a:lnTo>
                  <a:pt x="653781" y="38809"/>
                </a:lnTo>
                <a:lnTo>
                  <a:pt x="712749" y="30005"/>
                </a:lnTo>
                <a:lnTo>
                  <a:pt x="773418" y="22259"/>
                </a:lnTo>
                <a:lnTo>
                  <a:pt x="835677" y="15607"/>
                </a:lnTo>
                <a:lnTo>
                  <a:pt x="899417" y="10084"/>
                </a:lnTo>
                <a:lnTo>
                  <a:pt x="964529" y="5725"/>
                </a:lnTo>
                <a:lnTo>
                  <a:pt x="1030904" y="2568"/>
                </a:lnTo>
                <a:lnTo>
                  <a:pt x="1098432" y="648"/>
                </a:lnTo>
                <a:lnTo>
                  <a:pt x="1167003" y="0"/>
                </a:lnTo>
                <a:lnTo>
                  <a:pt x="1235573" y="648"/>
                </a:lnTo>
                <a:lnTo>
                  <a:pt x="1303101" y="2568"/>
                </a:lnTo>
                <a:lnTo>
                  <a:pt x="1369476" y="5725"/>
                </a:lnTo>
                <a:lnTo>
                  <a:pt x="1434588" y="10084"/>
                </a:lnTo>
                <a:lnTo>
                  <a:pt x="1498328" y="15607"/>
                </a:lnTo>
                <a:lnTo>
                  <a:pt x="1560587" y="22259"/>
                </a:lnTo>
                <a:lnTo>
                  <a:pt x="1621256" y="30005"/>
                </a:lnTo>
                <a:lnTo>
                  <a:pt x="1680224" y="38809"/>
                </a:lnTo>
                <a:lnTo>
                  <a:pt x="1737383" y="48635"/>
                </a:lnTo>
                <a:lnTo>
                  <a:pt x="1792622" y="59446"/>
                </a:lnTo>
                <a:lnTo>
                  <a:pt x="1845833" y="71208"/>
                </a:lnTo>
                <a:lnTo>
                  <a:pt x="1896906" y="83885"/>
                </a:lnTo>
                <a:lnTo>
                  <a:pt x="1945732" y="97440"/>
                </a:lnTo>
                <a:lnTo>
                  <a:pt x="1992201" y="111839"/>
                </a:lnTo>
                <a:lnTo>
                  <a:pt x="2036203" y="127044"/>
                </a:lnTo>
                <a:lnTo>
                  <a:pt x="2077630" y="143021"/>
                </a:lnTo>
                <a:lnTo>
                  <a:pt x="2116372" y="159734"/>
                </a:lnTo>
                <a:lnTo>
                  <a:pt x="2152319" y="177147"/>
                </a:lnTo>
                <a:lnTo>
                  <a:pt x="2215391" y="213928"/>
                </a:lnTo>
                <a:lnTo>
                  <a:pt x="2265972" y="253079"/>
                </a:lnTo>
                <a:lnTo>
                  <a:pt x="2303184" y="294314"/>
                </a:lnTo>
                <a:lnTo>
                  <a:pt x="2326154" y="337346"/>
                </a:lnTo>
                <a:lnTo>
                  <a:pt x="2334006" y="381888"/>
                </a:lnTo>
                <a:lnTo>
                  <a:pt x="2334006" y="1909445"/>
                </a:lnTo>
                <a:lnTo>
                  <a:pt x="2326154" y="1953973"/>
                </a:lnTo>
                <a:lnTo>
                  <a:pt x="2303184" y="1996993"/>
                </a:lnTo>
                <a:lnTo>
                  <a:pt x="2265972" y="2038219"/>
                </a:lnTo>
                <a:lnTo>
                  <a:pt x="2215391" y="2077364"/>
                </a:lnTo>
                <a:lnTo>
                  <a:pt x="2152319" y="2114142"/>
                </a:lnTo>
                <a:lnTo>
                  <a:pt x="2116372" y="2131553"/>
                </a:lnTo>
                <a:lnTo>
                  <a:pt x="2077630" y="2148265"/>
                </a:lnTo>
                <a:lnTo>
                  <a:pt x="2036203" y="2164241"/>
                </a:lnTo>
                <a:lnTo>
                  <a:pt x="1992201" y="2179447"/>
                </a:lnTo>
                <a:lnTo>
                  <a:pt x="1945732" y="2193845"/>
                </a:lnTo>
                <a:lnTo>
                  <a:pt x="1896906" y="2207401"/>
                </a:lnTo>
                <a:lnTo>
                  <a:pt x="1845833" y="2220078"/>
                </a:lnTo>
                <a:lnTo>
                  <a:pt x="1792622" y="2231841"/>
                </a:lnTo>
                <a:lnTo>
                  <a:pt x="1737383" y="2242654"/>
                </a:lnTo>
                <a:lnTo>
                  <a:pt x="1680224" y="2252480"/>
                </a:lnTo>
                <a:lnTo>
                  <a:pt x="1621256" y="2261285"/>
                </a:lnTo>
                <a:lnTo>
                  <a:pt x="1560587" y="2269032"/>
                </a:lnTo>
                <a:lnTo>
                  <a:pt x="1498328" y="2275685"/>
                </a:lnTo>
                <a:lnTo>
                  <a:pt x="1434588" y="2281209"/>
                </a:lnTo>
                <a:lnTo>
                  <a:pt x="1369476" y="2285568"/>
                </a:lnTo>
                <a:lnTo>
                  <a:pt x="1303101" y="2288726"/>
                </a:lnTo>
                <a:lnTo>
                  <a:pt x="1235573" y="2290647"/>
                </a:lnTo>
                <a:lnTo>
                  <a:pt x="1167003" y="2291295"/>
                </a:lnTo>
                <a:lnTo>
                  <a:pt x="1098432" y="2290647"/>
                </a:lnTo>
                <a:lnTo>
                  <a:pt x="1030904" y="2288726"/>
                </a:lnTo>
                <a:lnTo>
                  <a:pt x="964529" y="2285568"/>
                </a:lnTo>
                <a:lnTo>
                  <a:pt x="899417" y="2281209"/>
                </a:lnTo>
                <a:lnTo>
                  <a:pt x="835677" y="2275685"/>
                </a:lnTo>
                <a:lnTo>
                  <a:pt x="773418" y="2269032"/>
                </a:lnTo>
                <a:lnTo>
                  <a:pt x="712749" y="2261285"/>
                </a:lnTo>
                <a:lnTo>
                  <a:pt x="653781" y="2252480"/>
                </a:lnTo>
                <a:lnTo>
                  <a:pt x="596622" y="2242654"/>
                </a:lnTo>
                <a:lnTo>
                  <a:pt x="541383" y="2231841"/>
                </a:lnTo>
                <a:lnTo>
                  <a:pt x="488172" y="2220078"/>
                </a:lnTo>
                <a:lnTo>
                  <a:pt x="437099" y="2207401"/>
                </a:lnTo>
                <a:lnTo>
                  <a:pt x="388273" y="2193845"/>
                </a:lnTo>
                <a:lnTo>
                  <a:pt x="341804" y="2179447"/>
                </a:lnTo>
                <a:lnTo>
                  <a:pt x="297802" y="2164241"/>
                </a:lnTo>
                <a:lnTo>
                  <a:pt x="256375" y="2148265"/>
                </a:lnTo>
                <a:lnTo>
                  <a:pt x="217633" y="2131553"/>
                </a:lnTo>
                <a:lnTo>
                  <a:pt x="181686" y="2114142"/>
                </a:lnTo>
                <a:lnTo>
                  <a:pt x="118614" y="2077364"/>
                </a:lnTo>
                <a:lnTo>
                  <a:pt x="68033" y="2038219"/>
                </a:lnTo>
                <a:lnTo>
                  <a:pt x="30821" y="1996993"/>
                </a:lnTo>
                <a:lnTo>
                  <a:pt x="7851" y="1953973"/>
                </a:lnTo>
                <a:lnTo>
                  <a:pt x="0" y="1909445"/>
                </a:lnTo>
                <a:lnTo>
                  <a:pt x="0" y="381888"/>
                </a:lnTo>
                <a:close/>
              </a:path>
            </a:pathLst>
          </a:custGeom>
          <a:ln w="12700">
            <a:solidFill>
              <a:srgbClr val="41709C"/>
            </a:solidFill>
          </a:ln>
        </p:spPr>
        <p:txBody>
          <a:bodyPr wrap="square" lIns="0" tIns="0" rIns="0" bIns="0" rtlCol="0"/>
          <a:lstStyle/>
          <a:p>
            <a:endParaRPr/>
          </a:p>
        </p:txBody>
      </p:sp>
      <p:sp>
        <p:nvSpPr>
          <p:cNvPr id="7" name="object 7"/>
          <p:cNvSpPr/>
          <p:nvPr/>
        </p:nvSpPr>
        <p:spPr>
          <a:xfrm>
            <a:off x="5087492" y="2094357"/>
            <a:ext cx="2334260" cy="763905"/>
          </a:xfrm>
          <a:custGeom>
            <a:avLst/>
            <a:gdLst/>
            <a:ahLst/>
            <a:cxnLst/>
            <a:rect l="l" t="t" r="r" b="b"/>
            <a:pathLst>
              <a:path w="2334259" h="763905">
                <a:moveTo>
                  <a:pt x="2334006" y="0"/>
                </a:moveTo>
                <a:lnTo>
                  <a:pt x="2332577" y="38115"/>
                </a:lnTo>
                <a:lnTo>
                  <a:pt x="2321352" y="112852"/>
                </a:lnTo>
                <a:lnTo>
                  <a:pt x="2299415" y="185307"/>
                </a:lnTo>
                <a:lnTo>
                  <a:pt x="2284596" y="220568"/>
                </a:lnTo>
                <a:lnTo>
                  <a:pt x="2267300" y="255128"/>
                </a:lnTo>
                <a:lnTo>
                  <a:pt x="2247593" y="288941"/>
                </a:lnTo>
                <a:lnTo>
                  <a:pt x="2225542" y="321965"/>
                </a:lnTo>
                <a:lnTo>
                  <a:pt x="2201215" y="354155"/>
                </a:lnTo>
                <a:lnTo>
                  <a:pt x="2174677" y="385468"/>
                </a:lnTo>
                <a:lnTo>
                  <a:pt x="2145996" y="415860"/>
                </a:lnTo>
                <a:lnTo>
                  <a:pt x="2115238" y="445287"/>
                </a:lnTo>
                <a:lnTo>
                  <a:pt x="2082471" y="473705"/>
                </a:lnTo>
                <a:lnTo>
                  <a:pt x="2047762" y="501071"/>
                </a:lnTo>
                <a:lnTo>
                  <a:pt x="2011176" y="527341"/>
                </a:lnTo>
                <a:lnTo>
                  <a:pt x="1972782" y="552471"/>
                </a:lnTo>
                <a:lnTo>
                  <a:pt x="1932645" y="576417"/>
                </a:lnTo>
                <a:lnTo>
                  <a:pt x="1890833" y="599135"/>
                </a:lnTo>
                <a:lnTo>
                  <a:pt x="1847413" y="620582"/>
                </a:lnTo>
                <a:lnTo>
                  <a:pt x="1802451" y="640714"/>
                </a:lnTo>
                <a:lnTo>
                  <a:pt x="1756014" y="659487"/>
                </a:lnTo>
                <a:lnTo>
                  <a:pt x="1708170" y="676857"/>
                </a:lnTo>
                <a:lnTo>
                  <a:pt x="1658985" y="692781"/>
                </a:lnTo>
                <a:lnTo>
                  <a:pt x="1608525" y="707214"/>
                </a:lnTo>
                <a:lnTo>
                  <a:pt x="1556858" y="720114"/>
                </a:lnTo>
                <a:lnTo>
                  <a:pt x="1504051" y="731435"/>
                </a:lnTo>
                <a:lnTo>
                  <a:pt x="1450170" y="741135"/>
                </a:lnTo>
                <a:lnTo>
                  <a:pt x="1395283" y="749170"/>
                </a:lnTo>
                <a:lnTo>
                  <a:pt x="1339455" y="755495"/>
                </a:lnTo>
                <a:lnTo>
                  <a:pt x="1282755" y="760067"/>
                </a:lnTo>
                <a:lnTo>
                  <a:pt x="1225248" y="762843"/>
                </a:lnTo>
                <a:lnTo>
                  <a:pt x="1167003" y="763777"/>
                </a:lnTo>
                <a:lnTo>
                  <a:pt x="1108757" y="762843"/>
                </a:lnTo>
                <a:lnTo>
                  <a:pt x="1051250" y="760067"/>
                </a:lnTo>
                <a:lnTo>
                  <a:pt x="994550" y="755495"/>
                </a:lnTo>
                <a:lnTo>
                  <a:pt x="938722" y="749170"/>
                </a:lnTo>
                <a:lnTo>
                  <a:pt x="883835" y="741135"/>
                </a:lnTo>
                <a:lnTo>
                  <a:pt x="829954" y="731435"/>
                </a:lnTo>
                <a:lnTo>
                  <a:pt x="777147" y="720114"/>
                </a:lnTo>
                <a:lnTo>
                  <a:pt x="725480" y="707214"/>
                </a:lnTo>
                <a:lnTo>
                  <a:pt x="675020" y="692781"/>
                </a:lnTo>
                <a:lnTo>
                  <a:pt x="625835" y="676857"/>
                </a:lnTo>
                <a:lnTo>
                  <a:pt x="577991" y="659487"/>
                </a:lnTo>
                <a:lnTo>
                  <a:pt x="531554" y="640714"/>
                </a:lnTo>
                <a:lnTo>
                  <a:pt x="486592" y="620582"/>
                </a:lnTo>
                <a:lnTo>
                  <a:pt x="443172" y="599135"/>
                </a:lnTo>
                <a:lnTo>
                  <a:pt x="401360" y="576417"/>
                </a:lnTo>
                <a:lnTo>
                  <a:pt x="361223" y="552471"/>
                </a:lnTo>
                <a:lnTo>
                  <a:pt x="322829" y="527341"/>
                </a:lnTo>
                <a:lnTo>
                  <a:pt x="286243" y="501071"/>
                </a:lnTo>
                <a:lnTo>
                  <a:pt x="251534" y="473705"/>
                </a:lnTo>
                <a:lnTo>
                  <a:pt x="218767" y="445287"/>
                </a:lnTo>
                <a:lnTo>
                  <a:pt x="188009" y="415860"/>
                </a:lnTo>
                <a:lnTo>
                  <a:pt x="159328" y="385468"/>
                </a:lnTo>
                <a:lnTo>
                  <a:pt x="132790" y="354155"/>
                </a:lnTo>
                <a:lnTo>
                  <a:pt x="108463" y="321965"/>
                </a:lnTo>
                <a:lnTo>
                  <a:pt x="86412" y="288941"/>
                </a:lnTo>
                <a:lnTo>
                  <a:pt x="66705" y="255128"/>
                </a:lnTo>
                <a:lnTo>
                  <a:pt x="49409" y="220568"/>
                </a:lnTo>
                <a:lnTo>
                  <a:pt x="34590" y="185307"/>
                </a:lnTo>
                <a:lnTo>
                  <a:pt x="12653" y="112852"/>
                </a:lnTo>
                <a:lnTo>
                  <a:pt x="1428" y="38115"/>
                </a:lnTo>
                <a:lnTo>
                  <a:pt x="0" y="0"/>
                </a:lnTo>
              </a:path>
            </a:pathLst>
          </a:custGeom>
          <a:ln w="12700">
            <a:solidFill>
              <a:srgbClr val="41709C"/>
            </a:solidFill>
          </a:ln>
        </p:spPr>
        <p:txBody>
          <a:bodyPr wrap="square" lIns="0" tIns="0" rIns="0" bIns="0" rtlCol="0"/>
          <a:lstStyle/>
          <a:p>
            <a:endParaRPr/>
          </a:p>
        </p:txBody>
      </p:sp>
      <p:sp>
        <p:nvSpPr>
          <p:cNvPr id="8" name="object 8"/>
          <p:cNvSpPr/>
          <p:nvPr/>
        </p:nvSpPr>
        <p:spPr>
          <a:xfrm>
            <a:off x="5087492" y="1330578"/>
            <a:ext cx="2334260" cy="4582795"/>
          </a:xfrm>
          <a:custGeom>
            <a:avLst/>
            <a:gdLst/>
            <a:ahLst/>
            <a:cxnLst/>
            <a:rect l="l" t="t" r="r" b="b"/>
            <a:pathLst>
              <a:path w="2334259" h="4582795">
                <a:moveTo>
                  <a:pt x="0" y="763778"/>
                </a:moveTo>
                <a:lnTo>
                  <a:pt x="1428" y="725651"/>
                </a:lnTo>
                <a:lnTo>
                  <a:pt x="12653" y="650896"/>
                </a:lnTo>
                <a:lnTo>
                  <a:pt x="34590" y="578429"/>
                </a:lnTo>
                <a:lnTo>
                  <a:pt x="49409" y="543162"/>
                </a:lnTo>
                <a:lnTo>
                  <a:pt x="66705" y="508599"/>
                </a:lnTo>
                <a:lnTo>
                  <a:pt x="86412" y="474783"/>
                </a:lnTo>
                <a:lnTo>
                  <a:pt x="108463" y="441757"/>
                </a:lnTo>
                <a:lnTo>
                  <a:pt x="132790" y="409566"/>
                </a:lnTo>
                <a:lnTo>
                  <a:pt x="159328" y="378253"/>
                </a:lnTo>
                <a:lnTo>
                  <a:pt x="188009" y="347861"/>
                </a:lnTo>
                <a:lnTo>
                  <a:pt x="218767" y="318435"/>
                </a:lnTo>
                <a:lnTo>
                  <a:pt x="251534" y="290018"/>
                </a:lnTo>
                <a:lnTo>
                  <a:pt x="286243" y="262654"/>
                </a:lnTo>
                <a:lnTo>
                  <a:pt x="322829" y="236387"/>
                </a:lnTo>
                <a:lnTo>
                  <a:pt x="361223" y="211260"/>
                </a:lnTo>
                <a:lnTo>
                  <a:pt x="401360" y="187317"/>
                </a:lnTo>
                <a:lnTo>
                  <a:pt x="443172" y="164602"/>
                </a:lnTo>
                <a:lnTo>
                  <a:pt x="486592" y="143159"/>
                </a:lnTo>
                <a:lnTo>
                  <a:pt x="531554" y="123031"/>
                </a:lnTo>
                <a:lnTo>
                  <a:pt x="577991" y="104262"/>
                </a:lnTo>
                <a:lnTo>
                  <a:pt x="625835" y="86895"/>
                </a:lnTo>
                <a:lnTo>
                  <a:pt x="675020" y="70975"/>
                </a:lnTo>
                <a:lnTo>
                  <a:pt x="725480" y="56546"/>
                </a:lnTo>
                <a:lnTo>
                  <a:pt x="777147" y="43650"/>
                </a:lnTo>
                <a:lnTo>
                  <a:pt x="829954" y="32331"/>
                </a:lnTo>
                <a:lnTo>
                  <a:pt x="883835" y="22634"/>
                </a:lnTo>
                <a:lnTo>
                  <a:pt x="938722" y="14602"/>
                </a:lnTo>
                <a:lnTo>
                  <a:pt x="994550" y="8279"/>
                </a:lnTo>
                <a:lnTo>
                  <a:pt x="1051250" y="3709"/>
                </a:lnTo>
                <a:lnTo>
                  <a:pt x="1108757" y="934"/>
                </a:lnTo>
                <a:lnTo>
                  <a:pt x="1167003" y="0"/>
                </a:lnTo>
                <a:lnTo>
                  <a:pt x="1225248" y="934"/>
                </a:lnTo>
                <a:lnTo>
                  <a:pt x="1282755" y="3709"/>
                </a:lnTo>
                <a:lnTo>
                  <a:pt x="1339455" y="8279"/>
                </a:lnTo>
                <a:lnTo>
                  <a:pt x="1395283" y="14602"/>
                </a:lnTo>
                <a:lnTo>
                  <a:pt x="1450170" y="22634"/>
                </a:lnTo>
                <a:lnTo>
                  <a:pt x="1504051" y="32331"/>
                </a:lnTo>
                <a:lnTo>
                  <a:pt x="1556858" y="43650"/>
                </a:lnTo>
                <a:lnTo>
                  <a:pt x="1608525" y="56546"/>
                </a:lnTo>
                <a:lnTo>
                  <a:pt x="1658985" y="70975"/>
                </a:lnTo>
                <a:lnTo>
                  <a:pt x="1708170" y="86895"/>
                </a:lnTo>
                <a:lnTo>
                  <a:pt x="1756014" y="104262"/>
                </a:lnTo>
                <a:lnTo>
                  <a:pt x="1802451" y="123031"/>
                </a:lnTo>
                <a:lnTo>
                  <a:pt x="1847413" y="143159"/>
                </a:lnTo>
                <a:lnTo>
                  <a:pt x="1890833" y="164602"/>
                </a:lnTo>
                <a:lnTo>
                  <a:pt x="1932645" y="187317"/>
                </a:lnTo>
                <a:lnTo>
                  <a:pt x="1972782" y="211260"/>
                </a:lnTo>
                <a:lnTo>
                  <a:pt x="2011176" y="236387"/>
                </a:lnTo>
                <a:lnTo>
                  <a:pt x="2047762" y="262654"/>
                </a:lnTo>
                <a:lnTo>
                  <a:pt x="2082471" y="290018"/>
                </a:lnTo>
                <a:lnTo>
                  <a:pt x="2115238" y="318435"/>
                </a:lnTo>
                <a:lnTo>
                  <a:pt x="2145996" y="347861"/>
                </a:lnTo>
                <a:lnTo>
                  <a:pt x="2174677" y="378253"/>
                </a:lnTo>
                <a:lnTo>
                  <a:pt x="2201215" y="409566"/>
                </a:lnTo>
                <a:lnTo>
                  <a:pt x="2225542" y="441757"/>
                </a:lnTo>
                <a:lnTo>
                  <a:pt x="2247593" y="474783"/>
                </a:lnTo>
                <a:lnTo>
                  <a:pt x="2267300" y="508599"/>
                </a:lnTo>
                <a:lnTo>
                  <a:pt x="2284596" y="543162"/>
                </a:lnTo>
                <a:lnTo>
                  <a:pt x="2299415" y="578429"/>
                </a:lnTo>
                <a:lnTo>
                  <a:pt x="2321352" y="650896"/>
                </a:lnTo>
                <a:lnTo>
                  <a:pt x="2332577" y="725651"/>
                </a:lnTo>
                <a:lnTo>
                  <a:pt x="2334006" y="763778"/>
                </a:lnTo>
                <a:lnTo>
                  <a:pt x="2334006" y="3818890"/>
                </a:lnTo>
                <a:lnTo>
                  <a:pt x="2332577" y="3857005"/>
                </a:lnTo>
                <a:lnTo>
                  <a:pt x="2321352" y="3931742"/>
                </a:lnTo>
                <a:lnTo>
                  <a:pt x="2299415" y="4004194"/>
                </a:lnTo>
                <a:lnTo>
                  <a:pt x="2284596" y="4039455"/>
                </a:lnTo>
                <a:lnTo>
                  <a:pt x="2267300" y="4074013"/>
                </a:lnTo>
                <a:lnTo>
                  <a:pt x="2247593" y="4107825"/>
                </a:lnTo>
                <a:lnTo>
                  <a:pt x="2225542" y="4140848"/>
                </a:lnTo>
                <a:lnTo>
                  <a:pt x="2201215" y="4173037"/>
                </a:lnTo>
                <a:lnTo>
                  <a:pt x="2174677" y="4204348"/>
                </a:lnTo>
                <a:lnTo>
                  <a:pt x="2145996" y="4234738"/>
                </a:lnTo>
                <a:lnTo>
                  <a:pt x="2115238" y="4264164"/>
                </a:lnTo>
                <a:lnTo>
                  <a:pt x="2082471" y="4292581"/>
                </a:lnTo>
                <a:lnTo>
                  <a:pt x="2047762" y="4319945"/>
                </a:lnTo>
                <a:lnTo>
                  <a:pt x="2011176" y="4346213"/>
                </a:lnTo>
                <a:lnTo>
                  <a:pt x="1972782" y="4371341"/>
                </a:lnTo>
                <a:lnTo>
                  <a:pt x="1932645" y="4395285"/>
                </a:lnTo>
                <a:lnTo>
                  <a:pt x="1890833" y="4418002"/>
                </a:lnTo>
                <a:lnTo>
                  <a:pt x="1847413" y="4439447"/>
                </a:lnTo>
                <a:lnTo>
                  <a:pt x="1802451" y="4459577"/>
                </a:lnTo>
                <a:lnTo>
                  <a:pt x="1756014" y="4478349"/>
                </a:lnTo>
                <a:lnTo>
                  <a:pt x="1708170" y="4495718"/>
                </a:lnTo>
                <a:lnTo>
                  <a:pt x="1658985" y="4511640"/>
                </a:lnTo>
                <a:lnTo>
                  <a:pt x="1608525" y="4526072"/>
                </a:lnTo>
                <a:lnTo>
                  <a:pt x="1556858" y="4538970"/>
                </a:lnTo>
                <a:lnTo>
                  <a:pt x="1504051" y="4550291"/>
                </a:lnTo>
                <a:lnTo>
                  <a:pt x="1450170" y="4559989"/>
                </a:lnTo>
                <a:lnTo>
                  <a:pt x="1395283" y="4568023"/>
                </a:lnTo>
                <a:lnTo>
                  <a:pt x="1339455" y="4574348"/>
                </a:lnTo>
                <a:lnTo>
                  <a:pt x="1282755" y="4578919"/>
                </a:lnTo>
                <a:lnTo>
                  <a:pt x="1225248" y="4581695"/>
                </a:lnTo>
                <a:lnTo>
                  <a:pt x="1167003" y="4582629"/>
                </a:lnTo>
                <a:lnTo>
                  <a:pt x="1108757" y="4581695"/>
                </a:lnTo>
                <a:lnTo>
                  <a:pt x="1051250" y="4578919"/>
                </a:lnTo>
                <a:lnTo>
                  <a:pt x="994550" y="4574348"/>
                </a:lnTo>
                <a:lnTo>
                  <a:pt x="938722" y="4568023"/>
                </a:lnTo>
                <a:lnTo>
                  <a:pt x="883835" y="4559989"/>
                </a:lnTo>
                <a:lnTo>
                  <a:pt x="829954" y="4550291"/>
                </a:lnTo>
                <a:lnTo>
                  <a:pt x="777147" y="4538970"/>
                </a:lnTo>
                <a:lnTo>
                  <a:pt x="725480" y="4526072"/>
                </a:lnTo>
                <a:lnTo>
                  <a:pt x="675020" y="4511640"/>
                </a:lnTo>
                <a:lnTo>
                  <a:pt x="625835" y="4495718"/>
                </a:lnTo>
                <a:lnTo>
                  <a:pt x="577991" y="4478349"/>
                </a:lnTo>
                <a:lnTo>
                  <a:pt x="531554" y="4459577"/>
                </a:lnTo>
                <a:lnTo>
                  <a:pt x="486592" y="4439447"/>
                </a:lnTo>
                <a:lnTo>
                  <a:pt x="443172" y="4418002"/>
                </a:lnTo>
                <a:lnTo>
                  <a:pt x="401360" y="4395285"/>
                </a:lnTo>
                <a:lnTo>
                  <a:pt x="361223" y="4371341"/>
                </a:lnTo>
                <a:lnTo>
                  <a:pt x="322829" y="4346213"/>
                </a:lnTo>
                <a:lnTo>
                  <a:pt x="286243" y="4319945"/>
                </a:lnTo>
                <a:lnTo>
                  <a:pt x="251534" y="4292581"/>
                </a:lnTo>
                <a:lnTo>
                  <a:pt x="218767" y="4264164"/>
                </a:lnTo>
                <a:lnTo>
                  <a:pt x="188009" y="4234738"/>
                </a:lnTo>
                <a:lnTo>
                  <a:pt x="159328" y="4204348"/>
                </a:lnTo>
                <a:lnTo>
                  <a:pt x="132790" y="4173037"/>
                </a:lnTo>
                <a:lnTo>
                  <a:pt x="108463" y="4140848"/>
                </a:lnTo>
                <a:lnTo>
                  <a:pt x="86412" y="4107825"/>
                </a:lnTo>
                <a:lnTo>
                  <a:pt x="66705" y="4074013"/>
                </a:lnTo>
                <a:lnTo>
                  <a:pt x="49409" y="4039455"/>
                </a:lnTo>
                <a:lnTo>
                  <a:pt x="34590" y="4004194"/>
                </a:lnTo>
                <a:lnTo>
                  <a:pt x="12653" y="3931742"/>
                </a:lnTo>
                <a:lnTo>
                  <a:pt x="1428" y="3857005"/>
                </a:lnTo>
                <a:lnTo>
                  <a:pt x="0" y="3818890"/>
                </a:lnTo>
                <a:lnTo>
                  <a:pt x="0" y="763778"/>
                </a:lnTo>
                <a:close/>
              </a:path>
            </a:pathLst>
          </a:custGeom>
          <a:ln w="12700">
            <a:solidFill>
              <a:srgbClr val="41709C"/>
            </a:solidFill>
          </a:ln>
        </p:spPr>
        <p:txBody>
          <a:bodyPr wrap="square" lIns="0" tIns="0" rIns="0" bIns="0" rtlCol="0"/>
          <a:lstStyle/>
          <a:p>
            <a:endParaRPr/>
          </a:p>
        </p:txBody>
      </p:sp>
      <p:sp>
        <p:nvSpPr>
          <p:cNvPr id="9" name="object 9"/>
          <p:cNvSpPr/>
          <p:nvPr/>
        </p:nvSpPr>
        <p:spPr>
          <a:xfrm>
            <a:off x="1764919" y="2987548"/>
            <a:ext cx="3084830" cy="76200"/>
          </a:xfrm>
          <a:custGeom>
            <a:avLst/>
            <a:gdLst/>
            <a:ahLst/>
            <a:cxnLst/>
            <a:rect l="l" t="t" r="r" b="b"/>
            <a:pathLst>
              <a:path w="3084829" h="76200">
                <a:moveTo>
                  <a:pt x="76200" y="0"/>
                </a:moveTo>
                <a:lnTo>
                  <a:pt x="0" y="38100"/>
                </a:lnTo>
                <a:lnTo>
                  <a:pt x="76200" y="76200"/>
                </a:lnTo>
                <a:lnTo>
                  <a:pt x="76200" y="50800"/>
                </a:lnTo>
                <a:lnTo>
                  <a:pt x="63500" y="50800"/>
                </a:lnTo>
                <a:lnTo>
                  <a:pt x="63500" y="25400"/>
                </a:lnTo>
                <a:lnTo>
                  <a:pt x="76200" y="25400"/>
                </a:lnTo>
                <a:lnTo>
                  <a:pt x="76200" y="0"/>
                </a:lnTo>
                <a:close/>
              </a:path>
              <a:path w="3084829" h="76200">
                <a:moveTo>
                  <a:pt x="76200" y="25400"/>
                </a:moveTo>
                <a:lnTo>
                  <a:pt x="63500" y="25400"/>
                </a:lnTo>
                <a:lnTo>
                  <a:pt x="63500" y="50800"/>
                </a:lnTo>
                <a:lnTo>
                  <a:pt x="76200" y="50800"/>
                </a:lnTo>
                <a:lnTo>
                  <a:pt x="76200" y="25400"/>
                </a:lnTo>
                <a:close/>
              </a:path>
              <a:path w="3084829" h="76200">
                <a:moveTo>
                  <a:pt x="165100" y="25400"/>
                </a:moveTo>
                <a:lnTo>
                  <a:pt x="76200" y="25400"/>
                </a:lnTo>
                <a:lnTo>
                  <a:pt x="76200" y="50800"/>
                </a:lnTo>
                <a:lnTo>
                  <a:pt x="165100" y="50800"/>
                </a:lnTo>
                <a:lnTo>
                  <a:pt x="165100" y="25400"/>
                </a:lnTo>
                <a:close/>
              </a:path>
              <a:path w="3084829" h="76200">
                <a:moveTo>
                  <a:pt x="342900" y="25400"/>
                </a:moveTo>
                <a:lnTo>
                  <a:pt x="241300" y="25400"/>
                </a:lnTo>
                <a:lnTo>
                  <a:pt x="241300" y="50800"/>
                </a:lnTo>
                <a:lnTo>
                  <a:pt x="342900" y="50800"/>
                </a:lnTo>
                <a:lnTo>
                  <a:pt x="342900" y="25400"/>
                </a:lnTo>
                <a:close/>
              </a:path>
              <a:path w="3084829" h="76200">
                <a:moveTo>
                  <a:pt x="520700" y="25400"/>
                </a:moveTo>
                <a:lnTo>
                  <a:pt x="419100" y="25400"/>
                </a:lnTo>
                <a:lnTo>
                  <a:pt x="419100" y="50800"/>
                </a:lnTo>
                <a:lnTo>
                  <a:pt x="520700" y="50800"/>
                </a:lnTo>
                <a:lnTo>
                  <a:pt x="520700" y="25400"/>
                </a:lnTo>
                <a:close/>
              </a:path>
              <a:path w="3084829" h="76200">
                <a:moveTo>
                  <a:pt x="698500" y="25400"/>
                </a:moveTo>
                <a:lnTo>
                  <a:pt x="596900" y="25400"/>
                </a:lnTo>
                <a:lnTo>
                  <a:pt x="596900" y="50800"/>
                </a:lnTo>
                <a:lnTo>
                  <a:pt x="698500" y="50800"/>
                </a:lnTo>
                <a:lnTo>
                  <a:pt x="698500" y="25400"/>
                </a:lnTo>
                <a:close/>
              </a:path>
              <a:path w="3084829" h="76200">
                <a:moveTo>
                  <a:pt x="876300" y="25400"/>
                </a:moveTo>
                <a:lnTo>
                  <a:pt x="774700" y="25400"/>
                </a:lnTo>
                <a:lnTo>
                  <a:pt x="774700" y="50800"/>
                </a:lnTo>
                <a:lnTo>
                  <a:pt x="876300" y="50800"/>
                </a:lnTo>
                <a:lnTo>
                  <a:pt x="876300" y="25400"/>
                </a:lnTo>
                <a:close/>
              </a:path>
              <a:path w="3084829" h="76200">
                <a:moveTo>
                  <a:pt x="1054100" y="25400"/>
                </a:moveTo>
                <a:lnTo>
                  <a:pt x="952500" y="25400"/>
                </a:lnTo>
                <a:lnTo>
                  <a:pt x="952500" y="50800"/>
                </a:lnTo>
                <a:lnTo>
                  <a:pt x="1054100" y="50800"/>
                </a:lnTo>
                <a:lnTo>
                  <a:pt x="1054100" y="25400"/>
                </a:lnTo>
                <a:close/>
              </a:path>
              <a:path w="3084829" h="76200">
                <a:moveTo>
                  <a:pt x="1231900" y="25400"/>
                </a:moveTo>
                <a:lnTo>
                  <a:pt x="1130300" y="25400"/>
                </a:lnTo>
                <a:lnTo>
                  <a:pt x="1130300" y="50800"/>
                </a:lnTo>
                <a:lnTo>
                  <a:pt x="1231900" y="50800"/>
                </a:lnTo>
                <a:lnTo>
                  <a:pt x="1231900" y="25400"/>
                </a:lnTo>
                <a:close/>
              </a:path>
              <a:path w="3084829" h="76200">
                <a:moveTo>
                  <a:pt x="1409700" y="25400"/>
                </a:moveTo>
                <a:lnTo>
                  <a:pt x="1308100" y="25400"/>
                </a:lnTo>
                <a:lnTo>
                  <a:pt x="1308100" y="50800"/>
                </a:lnTo>
                <a:lnTo>
                  <a:pt x="1409700" y="50800"/>
                </a:lnTo>
                <a:lnTo>
                  <a:pt x="1409700" y="25400"/>
                </a:lnTo>
                <a:close/>
              </a:path>
              <a:path w="3084829" h="76200">
                <a:moveTo>
                  <a:pt x="1587500" y="25400"/>
                </a:moveTo>
                <a:lnTo>
                  <a:pt x="1485900" y="25400"/>
                </a:lnTo>
                <a:lnTo>
                  <a:pt x="1485900" y="50800"/>
                </a:lnTo>
                <a:lnTo>
                  <a:pt x="1587500" y="50800"/>
                </a:lnTo>
                <a:lnTo>
                  <a:pt x="1587500" y="25400"/>
                </a:lnTo>
                <a:close/>
              </a:path>
              <a:path w="3084829" h="76200">
                <a:moveTo>
                  <a:pt x="1765300" y="25400"/>
                </a:moveTo>
                <a:lnTo>
                  <a:pt x="1663700" y="25400"/>
                </a:lnTo>
                <a:lnTo>
                  <a:pt x="1663700" y="50800"/>
                </a:lnTo>
                <a:lnTo>
                  <a:pt x="1765300" y="50800"/>
                </a:lnTo>
                <a:lnTo>
                  <a:pt x="1765300" y="25400"/>
                </a:lnTo>
                <a:close/>
              </a:path>
              <a:path w="3084829" h="76200">
                <a:moveTo>
                  <a:pt x="1943100" y="25400"/>
                </a:moveTo>
                <a:lnTo>
                  <a:pt x="1841500" y="25400"/>
                </a:lnTo>
                <a:lnTo>
                  <a:pt x="1841500" y="50800"/>
                </a:lnTo>
                <a:lnTo>
                  <a:pt x="1943100" y="50800"/>
                </a:lnTo>
                <a:lnTo>
                  <a:pt x="1943100" y="25400"/>
                </a:lnTo>
                <a:close/>
              </a:path>
              <a:path w="3084829" h="76200">
                <a:moveTo>
                  <a:pt x="2120900" y="25400"/>
                </a:moveTo>
                <a:lnTo>
                  <a:pt x="2019300" y="25400"/>
                </a:lnTo>
                <a:lnTo>
                  <a:pt x="2019300" y="50800"/>
                </a:lnTo>
                <a:lnTo>
                  <a:pt x="2120900" y="50800"/>
                </a:lnTo>
                <a:lnTo>
                  <a:pt x="2120900" y="25400"/>
                </a:lnTo>
                <a:close/>
              </a:path>
              <a:path w="3084829" h="76200">
                <a:moveTo>
                  <a:pt x="2298700" y="25400"/>
                </a:moveTo>
                <a:lnTo>
                  <a:pt x="2197100" y="25400"/>
                </a:lnTo>
                <a:lnTo>
                  <a:pt x="2197100" y="50800"/>
                </a:lnTo>
                <a:lnTo>
                  <a:pt x="2298700" y="50800"/>
                </a:lnTo>
                <a:lnTo>
                  <a:pt x="2298700" y="25400"/>
                </a:lnTo>
                <a:close/>
              </a:path>
              <a:path w="3084829" h="76200">
                <a:moveTo>
                  <a:pt x="2476500" y="25400"/>
                </a:moveTo>
                <a:lnTo>
                  <a:pt x="2374900" y="25400"/>
                </a:lnTo>
                <a:lnTo>
                  <a:pt x="2374900" y="50800"/>
                </a:lnTo>
                <a:lnTo>
                  <a:pt x="2476500" y="50800"/>
                </a:lnTo>
                <a:lnTo>
                  <a:pt x="2476500" y="25400"/>
                </a:lnTo>
                <a:close/>
              </a:path>
              <a:path w="3084829" h="76200">
                <a:moveTo>
                  <a:pt x="2654300" y="25400"/>
                </a:moveTo>
                <a:lnTo>
                  <a:pt x="2552700" y="25400"/>
                </a:lnTo>
                <a:lnTo>
                  <a:pt x="2552700" y="50800"/>
                </a:lnTo>
                <a:lnTo>
                  <a:pt x="2654300" y="50800"/>
                </a:lnTo>
                <a:lnTo>
                  <a:pt x="2654300" y="25400"/>
                </a:lnTo>
                <a:close/>
              </a:path>
              <a:path w="3084829" h="76200">
                <a:moveTo>
                  <a:pt x="2832100" y="25400"/>
                </a:moveTo>
                <a:lnTo>
                  <a:pt x="2730500" y="25400"/>
                </a:lnTo>
                <a:lnTo>
                  <a:pt x="2730500" y="50800"/>
                </a:lnTo>
                <a:lnTo>
                  <a:pt x="2832100" y="50800"/>
                </a:lnTo>
                <a:lnTo>
                  <a:pt x="2832100" y="25400"/>
                </a:lnTo>
                <a:close/>
              </a:path>
              <a:path w="3084829" h="76200">
                <a:moveTo>
                  <a:pt x="3008122" y="0"/>
                </a:moveTo>
                <a:lnTo>
                  <a:pt x="3008122" y="76200"/>
                </a:lnTo>
                <a:lnTo>
                  <a:pt x="3058922" y="50800"/>
                </a:lnTo>
                <a:lnTo>
                  <a:pt x="3009900" y="50800"/>
                </a:lnTo>
                <a:lnTo>
                  <a:pt x="3009900" y="25400"/>
                </a:lnTo>
                <a:lnTo>
                  <a:pt x="3058922" y="25400"/>
                </a:lnTo>
                <a:lnTo>
                  <a:pt x="3008122" y="0"/>
                </a:lnTo>
                <a:close/>
              </a:path>
              <a:path w="3084829" h="76200">
                <a:moveTo>
                  <a:pt x="3008122" y="25400"/>
                </a:moveTo>
                <a:lnTo>
                  <a:pt x="2908300" y="25400"/>
                </a:lnTo>
                <a:lnTo>
                  <a:pt x="2908300" y="50800"/>
                </a:lnTo>
                <a:lnTo>
                  <a:pt x="3008122" y="50800"/>
                </a:lnTo>
                <a:lnTo>
                  <a:pt x="3008122" y="25400"/>
                </a:lnTo>
                <a:close/>
              </a:path>
              <a:path w="3084829" h="76200">
                <a:moveTo>
                  <a:pt x="3058922" y="25400"/>
                </a:moveTo>
                <a:lnTo>
                  <a:pt x="3009900" y="25400"/>
                </a:lnTo>
                <a:lnTo>
                  <a:pt x="3009900" y="50800"/>
                </a:lnTo>
                <a:lnTo>
                  <a:pt x="3058922" y="50800"/>
                </a:lnTo>
                <a:lnTo>
                  <a:pt x="3084322" y="38100"/>
                </a:lnTo>
                <a:lnTo>
                  <a:pt x="3058922" y="25400"/>
                </a:lnTo>
                <a:close/>
              </a:path>
            </a:pathLst>
          </a:custGeom>
          <a:solidFill>
            <a:srgbClr val="5B9BD4"/>
          </a:solidFill>
        </p:spPr>
        <p:txBody>
          <a:bodyPr wrap="square" lIns="0" tIns="0" rIns="0" bIns="0" rtlCol="0"/>
          <a:lstStyle/>
          <a:p>
            <a:endParaRPr/>
          </a:p>
        </p:txBody>
      </p:sp>
      <p:sp>
        <p:nvSpPr>
          <p:cNvPr id="10" name="object 10"/>
          <p:cNvSpPr txBox="1"/>
          <p:nvPr/>
        </p:nvSpPr>
        <p:spPr>
          <a:xfrm>
            <a:off x="1180591" y="2905886"/>
            <a:ext cx="554990" cy="235585"/>
          </a:xfrm>
          <a:prstGeom prst="rect">
            <a:avLst/>
          </a:prstGeom>
        </p:spPr>
        <p:txBody>
          <a:bodyPr vert="horz" wrap="square" lIns="0" tIns="0" rIns="0" bIns="0" rtlCol="0">
            <a:spAutoFit/>
          </a:bodyPr>
          <a:lstStyle/>
          <a:p>
            <a:pPr marL="12700">
              <a:lnSpc>
                <a:spcPct val="100000"/>
              </a:lnSpc>
            </a:pPr>
            <a:r>
              <a:rPr sz="1400" b="1" dirty="0">
                <a:latin typeface="Calibri"/>
                <a:cs typeface="Calibri"/>
              </a:rPr>
              <a:t>Rs.</a:t>
            </a:r>
            <a:r>
              <a:rPr sz="1400" b="1" spc="-95" dirty="0">
                <a:latin typeface="Calibri"/>
                <a:cs typeface="Calibri"/>
              </a:rPr>
              <a:t> </a:t>
            </a:r>
            <a:r>
              <a:rPr sz="1400" b="1" spc="-5" dirty="0">
                <a:latin typeface="Calibri"/>
                <a:cs typeface="Calibri"/>
              </a:rPr>
              <a:t>132</a:t>
            </a:r>
            <a:endParaRPr sz="1400">
              <a:latin typeface="Calibri"/>
              <a:cs typeface="Calibri"/>
            </a:endParaRPr>
          </a:p>
        </p:txBody>
      </p:sp>
      <p:sp>
        <p:nvSpPr>
          <p:cNvPr id="11" name="object 11"/>
          <p:cNvSpPr/>
          <p:nvPr/>
        </p:nvSpPr>
        <p:spPr>
          <a:xfrm>
            <a:off x="1911350" y="3260725"/>
            <a:ext cx="103505" cy="900430"/>
          </a:xfrm>
          <a:custGeom>
            <a:avLst/>
            <a:gdLst/>
            <a:ahLst/>
            <a:cxnLst/>
            <a:rect l="l" t="t" r="r" b="b"/>
            <a:pathLst>
              <a:path w="103505" h="900429">
                <a:moveTo>
                  <a:pt x="7112" y="803910"/>
                </a:moveTo>
                <a:lnTo>
                  <a:pt x="1016" y="807466"/>
                </a:lnTo>
                <a:lnTo>
                  <a:pt x="0" y="811402"/>
                </a:lnTo>
                <a:lnTo>
                  <a:pt x="51688" y="900049"/>
                </a:lnTo>
                <a:lnTo>
                  <a:pt x="59094" y="887349"/>
                </a:lnTo>
                <a:lnTo>
                  <a:pt x="45338" y="887349"/>
                </a:lnTo>
                <a:lnTo>
                  <a:pt x="45338" y="863926"/>
                </a:lnTo>
                <a:lnTo>
                  <a:pt x="10922" y="804926"/>
                </a:lnTo>
                <a:lnTo>
                  <a:pt x="7112" y="803910"/>
                </a:lnTo>
                <a:close/>
              </a:path>
              <a:path w="103505" h="900429">
                <a:moveTo>
                  <a:pt x="45338" y="863926"/>
                </a:moveTo>
                <a:lnTo>
                  <a:pt x="45338" y="887349"/>
                </a:lnTo>
                <a:lnTo>
                  <a:pt x="58038" y="887349"/>
                </a:lnTo>
                <a:lnTo>
                  <a:pt x="58038" y="884174"/>
                </a:lnTo>
                <a:lnTo>
                  <a:pt x="46227" y="884174"/>
                </a:lnTo>
                <a:lnTo>
                  <a:pt x="51688" y="874812"/>
                </a:lnTo>
                <a:lnTo>
                  <a:pt x="45338" y="863926"/>
                </a:lnTo>
                <a:close/>
              </a:path>
              <a:path w="103505" h="900429">
                <a:moveTo>
                  <a:pt x="96266" y="803910"/>
                </a:moveTo>
                <a:lnTo>
                  <a:pt x="92456" y="804926"/>
                </a:lnTo>
                <a:lnTo>
                  <a:pt x="58038" y="863926"/>
                </a:lnTo>
                <a:lnTo>
                  <a:pt x="58038" y="887349"/>
                </a:lnTo>
                <a:lnTo>
                  <a:pt x="59094" y="887349"/>
                </a:lnTo>
                <a:lnTo>
                  <a:pt x="103377" y="811402"/>
                </a:lnTo>
                <a:lnTo>
                  <a:pt x="102362" y="807466"/>
                </a:lnTo>
                <a:lnTo>
                  <a:pt x="96266" y="803910"/>
                </a:lnTo>
                <a:close/>
              </a:path>
              <a:path w="103505" h="900429">
                <a:moveTo>
                  <a:pt x="51688" y="874812"/>
                </a:moveTo>
                <a:lnTo>
                  <a:pt x="46227" y="884174"/>
                </a:lnTo>
                <a:lnTo>
                  <a:pt x="57150" y="884174"/>
                </a:lnTo>
                <a:lnTo>
                  <a:pt x="51688" y="874812"/>
                </a:lnTo>
                <a:close/>
              </a:path>
              <a:path w="103505" h="900429">
                <a:moveTo>
                  <a:pt x="58038" y="863926"/>
                </a:moveTo>
                <a:lnTo>
                  <a:pt x="51688" y="874812"/>
                </a:lnTo>
                <a:lnTo>
                  <a:pt x="57150" y="884174"/>
                </a:lnTo>
                <a:lnTo>
                  <a:pt x="58038" y="884174"/>
                </a:lnTo>
                <a:lnTo>
                  <a:pt x="58038" y="863926"/>
                </a:lnTo>
                <a:close/>
              </a:path>
              <a:path w="103505" h="900429">
                <a:moveTo>
                  <a:pt x="51688" y="25109"/>
                </a:moveTo>
                <a:lnTo>
                  <a:pt x="45338" y="35995"/>
                </a:lnTo>
                <a:lnTo>
                  <a:pt x="45338" y="863926"/>
                </a:lnTo>
                <a:lnTo>
                  <a:pt x="51688" y="874812"/>
                </a:lnTo>
                <a:lnTo>
                  <a:pt x="58038" y="863926"/>
                </a:lnTo>
                <a:lnTo>
                  <a:pt x="58038" y="35995"/>
                </a:lnTo>
                <a:lnTo>
                  <a:pt x="51688" y="25109"/>
                </a:lnTo>
                <a:close/>
              </a:path>
              <a:path w="103505" h="900429">
                <a:moveTo>
                  <a:pt x="51688" y="0"/>
                </a:moveTo>
                <a:lnTo>
                  <a:pt x="1777" y="85598"/>
                </a:lnTo>
                <a:lnTo>
                  <a:pt x="0" y="88519"/>
                </a:lnTo>
                <a:lnTo>
                  <a:pt x="1016" y="92455"/>
                </a:lnTo>
                <a:lnTo>
                  <a:pt x="7112" y="96012"/>
                </a:lnTo>
                <a:lnTo>
                  <a:pt x="10922" y="94996"/>
                </a:lnTo>
                <a:lnTo>
                  <a:pt x="45338" y="35995"/>
                </a:lnTo>
                <a:lnTo>
                  <a:pt x="45338" y="12573"/>
                </a:lnTo>
                <a:lnTo>
                  <a:pt x="59020" y="12573"/>
                </a:lnTo>
                <a:lnTo>
                  <a:pt x="51688" y="0"/>
                </a:lnTo>
                <a:close/>
              </a:path>
              <a:path w="103505" h="900429">
                <a:moveTo>
                  <a:pt x="59020" y="12573"/>
                </a:moveTo>
                <a:lnTo>
                  <a:pt x="58038" y="12573"/>
                </a:lnTo>
                <a:lnTo>
                  <a:pt x="58038" y="35995"/>
                </a:lnTo>
                <a:lnTo>
                  <a:pt x="92456" y="94996"/>
                </a:lnTo>
                <a:lnTo>
                  <a:pt x="96266" y="96012"/>
                </a:lnTo>
                <a:lnTo>
                  <a:pt x="102362" y="92455"/>
                </a:lnTo>
                <a:lnTo>
                  <a:pt x="103377" y="88519"/>
                </a:lnTo>
                <a:lnTo>
                  <a:pt x="101600" y="85598"/>
                </a:lnTo>
                <a:lnTo>
                  <a:pt x="59020" y="12573"/>
                </a:lnTo>
                <a:close/>
              </a:path>
              <a:path w="103505" h="900429">
                <a:moveTo>
                  <a:pt x="58038" y="12573"/>
                </a:moveTo>
                <a:lnTo>
                  <a:pt x="45338" y="12573"/>
                </a:lnTo>
                <a:lnTo>
                  <a:pt x="45338" y="35995"/>
                </a:lnTo>
                <a:lnTo>
                  <a:pt x="51688" y="25109"/>
                </a:lnTo>
                <a:lnTo>
                  <a:pt x="46227" y="15748"/>
                </a:lnTo>
                <a:lnTo>
                  <a:pt x="58038" y="15748"/>
                </a:lnTo>
                <a:lnTo>
                  <a:pt x="58038" y="12573"/>
                </a:lnTo>
                <a:close/>
              </a:path>
              <a:path w="103505" h="900429">
                <a:moveTo>
                  <a:pt x="58038" y="15748"/>
                </a:moveTo>
                <a:lnTo>
                  <a:pt x="57150" y="15748"/>
                </a:lnTo>
                <a:lnTo>
                  <a:pt x="51688" y="25109"/>
                </a:lnTo>
                <a:lnTo>
                  <a:pt x="58038" y="35995"/>
                </a:lnTo>
                <a:lnTo>
                  <a:pt x="58038" y="15748"/>
                </a:lnTo>
                <a:close/>
              </a:path>
              <a:path w="103505" h="900429">
                <a:moveTo>
                  <a:pt x="57150" y="15748"/>
                </a:moveTo>
                <a:lnTo>
                  <a:pt x="46227" y="15748"/>
                </a:lnTo>
                <a:lnTo>
                  <a:pt x="51688" y="25109"/>
                </a:lnTo>
                <a:lnTo>
                  <a:pt x="57150" y="15748"/>
                </a:lnTo>
                <a:close/>
              </a:path>
            </a:pathLst>
          </a:custGeom>
          <a:solidFill>
            <a:srgbClr val="5B9BD4"/>
          </a:solidFill>
        </p:spPr>
        <p:txBody>
          <a:bodyPr wrap="square" lIns="0" tIns="0" rIns="0" bIns="0" rtlCol="0"/>
          <a:lstStyle/>
          <a:p>
            <a:endParaRPr/>
          </a:p>
        </p:txBody>
      </p:sp>
      <p:sp>
        <p:nvSpPr>
          <p:cNvPr id="12" name="object 12"/>
          <p:cNvSpPr txBox="1"/>
          <p:nvPr/>
        </p:nvSpPr>
        <p:spPr>
          <a:xfrm>
            <a:off x="1596644" y="3588004"/>
            <a:ext cx="335280" cy="235585"/>
          </a:xfrm>
          <a:prstGeom prst="rect">
            <a:avLst/>
          </a:prstGeom>
        </p:spPr>
        <p:txBody>
          <a:bodyPr vert="horz" wrap="square" lIns="0" tIns="0" rIns="0" bIns="0" rtlCol="0">
            <a:spAutoFit/>
          </a:bodyPr>
          <a:lstStyle/>
          <a:p>
            <a:pPr marL="12700">
              <a:lnSpc>
                <a:spcPct val="100000"/>
              </a:lnSpc>
            </a:pPr>
            <a:r>
              <a:rPr sz="1400" b="1" spc="-5" dirty="0">
                <a:latin typeface="Calibri"/>
                <a:cs typeface="Calibri"/>
              </a:rPr>
              <a:t>32%</a:t>
            </a:r>
            <a:endParaRPr sz="1400">
              <a:latin typeface="Calibri"/>
              <a:cs typeface="Calibri"/>
            </a:endParaRPr>
          </a:p>
        </p:txBody>
      </p:sp>
      <p:sp>
        <p:nvSpPr>
          <p:cNvPr id="13" name="object 13"/>
          <p:cNvSpPr txBox="1"/>
          <p:nvPr/>
        </p:nvSpPr>
        <p:spPr>
          <a:xfrm>
            <a:off x="7919973" y="4118609"/>
            <a:ext cx="554990" cy="235585"/>
          </a:xfrm>
          <a:prstGeom prst="rect">
            <a:avLst/>
          </a:prstGeom>
        </p:spPr>
        <p:txBody>
          <a:bodyPr vert="horz" wrap="square" lIns="0" tIns="0" rIns="0" bIns="0" rtlCol="0">
            <a:spAutoFit/>
          </a:bodyPr>
          <a:lstStyle/>
          <a:p>
            <a:pPr marL="12700">
              <a:lnSpc>
                <a:spcPct val="100000"/>
              </a:lnSpc>
            </a:pPr>
            <a:r>
              <a:rPr sz="1400" b="1" dirty="0">
                <a:latin typeface="Calibri"/>
                <a:cs typeface="Calibri"/>
              </a:rPr>
              <a:t>Rs.</a:t>
            </a:r>
            <a:r>
              <a:rPr sz="1400" b="1" spc="-95" dirty="0">
                <a:latin typeface="Calibri"/>
                <a:cs typeface="Calibri"/>
              </a:rPr>
              <a:t> </a:t>
            </a:r>
            <a:r>
              <a:rPr sz="1400" b="1" spc="-5" dirty="0">
                <a:latin typeface="Calibri"/>
                <a:cs typeface="Calibri"/>
              </a:rPr>
              <a:t>100</a:t>
            </a:r>
            <a:endParaRPr sz="1400">
              <a:latin typeface="Calibri"/>
              <a:cs typeface="Calibri"/>
            </a:endParaRPr>
          </a:p>
        </p:txBody>
      </p:sp>
      <p:sp>
        <p:nvSpPr>
          <p:cNvPr id="14" name="object 14"/>
          <p:cNvSpPr/>
          <p:nvPr/>
        </p:nvSpPr>
        <p:spPr>
          <a:xfrm>
            <a:off x="4838700" y="3116833"/>
            <a:ext cx="3084830" cy="76200"/>
          </a:xfrm>
          <a:custGeom>
            <a:avLst/>
            <a:gdLst/>
            <a:ahLst/>
            <a:cxnLst/>
            <a:rect l="l" t="t" r="r" b="b"/>
            <a:pathLst>
              <a:path w="3084829" h="76200">
                <a:moveTo>
                  <a:pt x="76200" y="0"/>
                </a:moveTo>
                <a:lnTo>
                  <a:pt x="0" y="38100"/>
                </a:lnTo>
                <a:lnTo>
                  <a:pt x="76200" y="76200"/>
                </a:lnTo>
                <a:lnTo>
                  <a:pt x="76200" y="50800"/>
                </a:lnTo>
                <a:lnTo>
                  <a:pt x="63500" y="50800"/>
                </a:lnTo>
                <a:lnTo>
                  <a:pt x="63500" y="25400"/>
                </a:lnTo>
                <a:lnTo>
                  <a:pt x="76200" y="25400"/>
                </a:lnTo>
                <a:lnTo>
                  <a:pt x="76200" y="0"/>
                </a:lnTo>
                <a:close/>
              </a:path>
              <a:path w="3084829" h="76200">
                <a:moveTo>
                  <a:pt x="76200" y="25400"/>
                </a:moveTo>
                <a:lnTo>
                  <a:pt x="63500" y="25400"/>
                </a:lnTo>
                <a:lnTo>
                  <a:pt x="63500" y="50800"/>
                </a:lnTo>
                <a:lnTo>
                  <a:pt x="76200" y="50800"/>
                </a:lnTo>
                <a:lnTo>
                  <a:pt x="76200" y="25400"/>
                </a:lnTo>
                <a:close/>
              </a:path>
              <a:path w="3084829" h="76200">
                <a:moveTo>
                  <a:pt x="165100" y="25400"/>
                </a:moveTo>
                <a:lnTo>
                  <a:pt x="76200" y="25400"/>
                </a:lnTo>
                <a:lnTo>
                  <a:pt x="76200" y="50800"/>
                </a:lnTo>
                <a:lnTo>
                  <a:pt x="165100" y="50800"/>
                </a:lnTo>
                <a:lnTo>
                  <a:pt x="165100" y="25400"/>
                </a:lnTo>
                <a:close/>
              </a:path>
              <a:path w="3084829" h="76200">
                <a:moveTo>
                  <a:pt x="342900" y="25400"/>
                </a:moveTo>
                <a:lnTo>
                  <a:pt x="241300" y="25400"/>
                </a:lnTo>
                <a:lnTo>
                  <a:pt x="241300" y="50800"/>
                </a:lnTo>
                <a:lnTo>
                  <a:pt x="342900" y="50800"/>
                </a:lnTo>
                <a:lnTo>
                  <a:pt x="342900" y="25400"/>
                </a:lnTo>
                <a:close/>
              </a:path>
              <a:path w="3084829" h="76200">
                <a:moveTo>
                  <a:pt x="520700" y="25400"/>
                </a:moveTo>
                <a:lnTo>
                  <a:pt x="419100" y="25400"/>
                </a:lnTo>
                <a:lnTo>
                  <a:pt x="419100" y="50800"/>
                </a:lnTo>
                <a:lnTo>
                  <a:pt x="520700" y="50800"/>
                </a:lnTo>
                <a:lnTo>
                  <a:pt x="520700" y="25400"/>
                </a:lnTo>
                <a:close/>
              </a:path>
              <a:path w="3084829" h="76200">
                <a:moveTo>
                  <a:pt x="698500" y="25400"/>
                </a:moveTo>
                <a:lnTo>
                  <a:pt x="596900" y="25400"/>
                </a:lnTo>
                <a:lnTo>
                  <a:pt x="596900" y="50800"/>
                </a:lnTo>
                <a:lnTo>
                  <a:pt x="698500" y="50800"/>
                </a:lnTo>
                <a:lnTo>
                  <a:pt x="698500" y="25400"/>
                </a:lnTo>
                <a:close/>
              </a:path>
              <a:path w="3084829" h="76200">
                <a:moveTo>
                  <a:pt x="876300" y="25400"/>
                </a:moveTo>
                <a:lnTo>
                  <a:pt x="774700" y="25400"/>
                </a:lnTo>
                <a:lnTo>
                  <a:pt x="774700" y="50800"/>
                </a:lnTo>
                <a:lnTo>
                  <a:pt x="876300" y="50800"/>
                </a:lnTo>
                <a:lnTo>
                  <a:pt x="876300" y="25400"/>
                </a:lnTo>
                <a:close/>
              </a:path>
              <a:path w="3084829" h="76200">
                <a:moveTo>
                  <a:pt x="1054100" y="25400"/>
                </a:moveTo>
                <a:lnTo>
                  <a:pt x="952500" y="25400"/>
                </a:lnTo>
                <a:lnTo>
                  <a:pt x="952500" y="50800"/>
                </a:lnTo>
                <a:lnTo>
                  <a:pt x="1054100" y="50800"/>
                </a:lnTo>
                <a:lnTo>
                  <a:pt x="1054100" y="25400"/>
                </a:lnTo>
                <a:close/>
              </a:path>
              <a:path w="3084829" h="76200">
                <a:moveTo>
                  <a:pt x="1231900" y="25400"/>
                </a:moveTo>
                <a:lnTo>
                  <a:pt x="1130300" y="25400"/>
                </a:lnTo>
                <a:lnTo>
                  <a:pt x="1130300" y="50800"/>
                </a:lnTo>
                <a:lnTo>
                  <a:pt x="1231900" y="50800"/>
                </a:lnTo>
                <a:lnTo>
                  <a:pt x="1231900" y="25400"/>
                </a:lnTo>
                <a:close/>
              </a:path>
              <a:path w="3084829" h="76200">
                <a:moveTo>
                  <a:pt x="1409700" y="25400"/>
                </a:moveTo>
                <a:lnTo>
                  <a:pt x="1308100" y="25400"/>
                </a:lnTo>
                <a:lnTo>
                  <a:pt x="1308100" y="50800"/>
                </a:lnTo>
                <a:lnTo>
                  <a:pt x="1409700" y="50800"/>
                </a:lnTo>
                <a:lnTo>
                  <a:pt x="1409700" y="25400"/>
                </a:lnTo>
                <a:close/>
              </a:path>
              <a:path w="3084829" h="76200">
                <a:moveTo>
                  <a:pt x="1587500" y="25400"/>
                </a:moveTo>
                <a:lnTo>
                  <a:pt x="1485900" y="25400"/>
                </a:lnTo>
                <a:lnTo>
                  <a:pt x="1485900" y="50800"/>
                </a:lnTo>
                <a:lnTo>
                  <a:pt x="1587500" y="50800"/>
                </a:lnTo>
                <a:lnTo>
                  <a:pt x="1587500" y="25400"/>
                </a:lnTo>
                <a:close/>
              </a:path>
              <a:path w="3084829" h="76200">
                <a:moveTo>
                  <a:pt x="1765300" y="25400"/>
                </a:moveTo>
                <a:lnTo>
                  <a:pt x="1663700" y="25400"/>
                </a:lnTo>
                <a:lnTo>
                  <a:pt x="1663700" y="50800"/>
                </a:lnTo>
                <a:lnTo>
                  <a:pt x="1765300" y="50800"/>
                </a:lnTo>
                <a:lnTo>
                  <a:pt x="1765300" y="25400"/>
                </a:lnTo>
                <a:close/>
              </a:path>
              <a:path w="3084829" h="76200">
                <a:moveTo>
                  <a:pt x="1943100" y="25400"/>
                </a:moveTo>
                <a:lnTo>
                  <a:pt x="1841500" y="25400"/>
                </a:lnTo>
                <a:lnTo>
                  <a:pt x="1841500" y="50800"/>
                </a:lnTo>
                <a:lnTo>
                  <a:pt x="1943100" y="50800"/>
                </a:lnTo>
                <a:lnTo>
                  <a:pt x="1943100" y="25400"/>
                </a:lnTo>
                <a:close/>
              </a:path>
              <a:path w="3084829" h="76200">
                <a:moveTo>
                  <a:pt x="2120900" y="25400"/>
                </a:moveTo>
                <a:lnTo>
                  <a:pt x="2019300" y="25400"/>
                </a:lnTo>
                <a:lnTo>
                  <a:pt x="2019300" y="50800"/>
                </a:lnTo>
                <a:lnTo>
                  <a:pt x="2120900" y="50800"/>
                </a:lnTo>
                <a:lnTo>
                  <a:pt x="2120900" y="25400"/>
                </a:lnTo>
                <a:close/>
              </a:path>
              <a:path w="3084829" h="76200">
                <a:moveTo>
                  <a:pt x="2298700" y="25400"/>
                </a:moveTo>
                <a:lnTo>
                  <a:pt x="2197100" y="25400"/>
                </a:lnTo>
                <a:lnTo>
                  <a:pt x="2197100" y="50800"/>
                </a:lnTo>
                <a:lnTo>
                  <a:pt x="2298700" y="50800"/>
                </a:lnTo>
                <a:lnTo>
                  <a:pt x="2298700" y="25400"/>
                </a:lnTo>
                <a:close/>
              </a:path>
              <a:path w="3084829" h="76200">
                <a:moveTo>
                  <a:pt x="2476500" y="25400"/>
                </a:moveTo>
                <a:lnTo>
                  <a:pt x="2374900" y="25400"/>
                </a:lnTo>
                <a:lnTo>
                  <a:pt x="2374900" y="50800"/>
                </a:lnTo>
                <a:lnTo>
                  <a:pt x="2476500" y="50800"/>
                </a:lnTo>
                <a:lnTo>
                  <a:pt x="2476500" y="25400"/>
                </a:lnTo>
                <a:close/>
              </a:path>
              <a:path w="3084829" h="76200">
                <a:moveTo>
                  <a:pt x="2654300" y="25400"/>
                </a:moveTo>
                <a:lnTo>
                  <a:pt x="2552700" y="25400"/>
                </a:lnTo>
                <a:lnTo>
                  <a:pt x="2552700" y="50800"/>
                </a:lnTo>
                <a:lnTo>
                  <a:pt x="2654300" y="50800"/>
                </a:lnTo>
                <a:lnTo>
                  <a:pt x="2654300" y="25400"/>
                </a:lnTo>
                <a:close/>
              </a:path>
              <a:path w="3084829" h="76200">
                <a:moveTo>
                  <a:pt x="2832100" y="25400"/>
                </a:moveTo>
                <a:lnTo>
                  <a:pt x="2730500" y="25400"/>
                </a:lnTo>
                <a:lnTo>
                  <a:pt x="2730500" y="50800"/>
                </a:lnTo>
                <a:lnTo>
                  <a:pt x="2832100" y="50800"/>
                </a:lnTo>
                <a:lnTo>
                  <a:pt x="2832100" y="25400"/>
                </a:lnTo>
                <a:close/>
              </a:path>
              <a:path w="3084829" h="76200">
                <a:moveTo>
                  <a:pt x="3008122" y="0"/>
                </a:moveTo>
                <a:lnTo>
                  <a:pt x="3008122" y="76200"/>
                </a:lnTo>
                <a:lnTo>
                  <a:pt x="3058922" y="50800"/>
                </a:lnTo>
                <a:lnTo>
                  <a:pt x="3009900" y="50800"/>
                </a:lnTo>
                <a:lnTo>
                  <a:pt x="3009900" y="25400"/>
                </a:lnTo>
                <a:lnTo>
                  <a:pt x="3058922" y="25400"/>
                </a:lnTo>
                <a:lnTo>
                  <a:pt x="3008122" y="0"/>
                </a:lnTo>
                <a:close/>
              </a:path>
              <a:path w="3084829" h="76200">
                <a:moveTo>
                  <a:pt x="3008122" y="25400"/>
                </a:moveTo>
                <a:lnTo>
                  <a:pt x="2908300" y="25400"/>
                </a:lnTo>
                <a:lnTo>
                  <a:pt x="2908300" y="50800"/>
                </a:lnTo>
                <a:lnTo>
                  <a:pt x="3008122" y="50800"/>
                </a:lnTo>
                <a:lnTo>
                  <a:pt x="3008122" y="25400"/>
                </a:lnTo>
                <a:close/>
              </a:path>
              <a:path w="3084829" h="76200">
                <a:moveTo>
                  <a:pt x="3058922" y="25400"/>
                </a:moveTo>
                <a:lnTo>
                  <a:pt x="3009900" y="25400"/>
                </a:lnTo>
                <a:lnTo>
                  <a:pt x="3009900" y="50800"/>
                </a:lnTo>
                <a:lnTo>
                  <a:pt x="3058922" y="50800"/>
                </a:lnTo>
                <a:lnTo>
                  <a:pt x="3084322" y="38100"/>
                </a:lnTo>
                <a:lnTo>
                  <a:pt x="3058922" y="25400"/>
                </a:lnTo>
                <a:close/>
              </a:path>
            </a:pathLst>
          </a:custGeom>
          <a:solidFill>
            <a:srgbClr val="5B9BD4"/>
          </a:solidFill>
        </p:spPr>
        <p:txBody>
          <a:bodyPr wrap="square" lIns="0" tIns="0" rIns="0" bIns="0" rtlCol="0"/>
          <a:lstStyle/>
          <a:p>
            <a:endParaRPr/>
          </a:p>
        </p:txBody>
      </p:sp>
      <p:sp>
        <p:nvSpPr>
          <p:cNvPr id="15" name="object 15"/>
          <p:cNvSpPr txBox="1"/>
          <p:nvPr/>
        </p:nvSpPr>
        <p:spPr>
          <a:xfrm>
            <a:off x="7941056" y="3039998"/>
            <a:ext cx="554990" cy="235585"/>
          </a:xfrm>
          <a:prstGeom prst="rect">
            <a:avLst/>
          </a:prstGeom>
        </p:spPr>
        <p:txBody>
          <a:bodyPr vert="horz" wrap="square" lIns="0" tIns="0" rIns="0" bIns="0" rtlCol="0">
            <a:spAutoFit/>
          </a:bodyPr>
          <a:lstStyle/>
          <a:p>
            <a:pPr marL="12700">
              <a:lnSpc>
                <a:spcPct val="100000"/>
              </a:lnSpc>
            </a:pPr>
            <a:r>
              <a:rPr sz="1400" b="1" dirty="0">
                <a:latin typeface="Calibri"/>
                <a:cs typeface="Calibri"/>
              </a:rPr>
              <a:t>Rs.</a:t>
            </a:r>
            <a:r>
              <a:rPr sz="1400" b="1" spc="-95" dirty="0">
                <a:latin typeface="Calibri"/>
                <a:cs typeface="Calibri"/>
              </a:rPr>
              <a:t> </a:t>
            </a:r>
            <a:r>
              <a:rPr sz="1400" b="1" spc="-5" dirty="0">
                <a:latin typeface="Calibri"/>
                <a:cs typeface="Calibri"/>
              </a:rPr>
              <a:t>128</a:t>
            </a:r>
            <a:endParaRPr sz="1400">
              <a:latin typeface="Calibri"/>
              <a:cs typeface="Calibri"/>
            </a:endParaRPr>
          </a:p>
        </p:txBody>
      </p:sp>
      <p:sp>
        <p:nvSpPr>
          <p:cNvPr id="16" name="object 16"/>
          <p:cNvSpPr/>
          <p:nvPr/>
        </p:nvSpPr>
        <p:spPr>
          <a:xfrm>
            <a:off x="1638173" y="4299711"/>
            <a:ext cx="3084830" cy="76200"/>
          </a:xfrm>
          <a:custGeom>
            <a:avLst/>
            <a:gdLst/>
            <a:ahLst/>
            <a:cxnLst/>
            <a:rect l="l" t="t" r="r" b="b"/>
            <a:pathLst>
              <a:path w="3084829" h="76200">
                <a:moveTo>
                  <a:pt x="76200" y="0"/>
                </a:moveTo>
                <a:lnTo>
                  <a:pt x="0" y="38100"/>
                </a:lnTo>
                <a:lnTo>
                  <a:pt x="76200" y="76200"/>
                </a:lnTo>
                <a:lnTo>
                  <a:pt x="76200" y="50800"/>
                </a:lnTo>
                <a:lnTo>
                  <a:pt x="63500" y="50800"/>
                </a:lnTo>
                <a:lnTo>
                  <a:pt x="63500" y="25400"/>
                </a:lnTo>
                <a:lnTo>
                  <a:pt x="76200" y="25400"/>
                </a:lnTo>
                <a:lnTo>
                  <a:pt x="76200" y="0"/>
                </a:lnTo>
                <a:close/>
              </a:path>
              <a:path w="3084829" h="76200">
                <a:moveTo>
                  <a:pt x="76200" y="25400"/>
                </a:moveTo>
                <a:lnTo>
                  <a:pt x="63500" y="25400"/>
                </a:lnTo>
                <a:lnTo>
                  <a:pt x="63500" y="50800"/>
                </a:lnTo>
                <a:lnTo>
                  <a:pt x="76200" y="50800"/>
                </a:lnTo>
                <a:lnTo>
                  <a:pt x="76200" y="25400"/>
                </a:lnTo>
                <a:close/>
              </a:path>
              <a:path w="3084829" h="76200">
                <a:moveTo>
                  <a:pt x="165100" y="25400"/>
                </a:moveTo>
                <a:lnTo>
                  <a:pt x="76200" y="25400"/>
                </a:lnTo>
                <a:lnTo>
                  <a:pt x="76200" y="50800"/>
                </a:lnTo>
                <a:lnTo>
                  <a:pt x="165100" y="50800"/>
                </a:lnTo>
                <a:lnTo>
                  <a:pt x="165100" y="25400"/>
                </a:lnTo>
                <a:close/>
              </a:path>
              <a:path w="3084829" h="76200">
                <a:moveTo>
                  <a:pt x="342900" y="25400"/>
                </a:moveTo>
                <a:lnTo>
                  <a:pt x="241300" y="25400"/>
                </a:lnTo>
                <a:lnTo>
                  <a:pt x="241300" y="50800"/>
                </a:lnTo>
                <a:lnTo>
                  <a:pt x="342900" y="50800"/>
                </a:lnTo>
                <a:lnTo>
                  <a:pt x="342900" y="25400"/>
                </a:lnTo>
                <a:close/>
              </a:path>
              <a:path w="3084829" h="76200">
                <a:moveTo>
                  <a:pt x="520700" y="25400"/>
                </a:moveTo>
                <a:lnTo>
                  <a:pt x="419100" y="25400"/>
                </a:lnTo>
                <a:lnTo>
                  <a:pt x="419100" y="50800"/>
                </a:lnTo>
                <a:lnTo>
                  <a:pt x="520700" y="50800"/>
                </a:lnTo>
                <a:lnTo>
                  <a:pt x="520700" y="25400"/>
                </a:lnTo>
                <a:close/>
              </a:path>
              <a:path w="3084829" h="76200">
                <a:moveTo>
                  <a:pt x="698500" y="25400"/>
                </a:moveTo>
                <a:lnTo>
                  <a:pt x="596900" y="25400"/>
                </a:lnTo>
                <a:lnTo>
                  <a:pt x="596900" y="50800"/>
                </a:lnTo>
                <a:lnTo>
                  <a:pt x="698500" y="50800"/>
                </a:lnTo>
                <a:lnTo>
                  <a:pt x="698500" y="25400"/>
                </a:lnTo>
                <a:close/>
              </a:path>
              <a:path w="3084829" h="76200">
                <a:moveTo>
                  <a:pt x="876300" y="25400"/>
                </a:moveTo>
                <a:lnTo>
                  <a:pt x="774700" y="25400"/>
                </a:lnTo>
                <a:lnTo>
                  <a:pt x="774700" y="50800"/>
                </a:lnTo>
                <a:lnTo>
                  <a:pt x="876300" y="50800"/>
                </a:lnTo>
                <a:lnTo>
                  <a:pt x="876300" y="25400"/>
                </a:lnTo>
                <a:close/>
              </a:path>
              <a:path w="3084829" h="76200">
                <a:moveTo>
                  <a:pt x="1054100" y="25400"/>
                </a:moveTo>
                <a:lnTo>
                  <a:pt x="952500" y="25400"/>
                </a:lnTo>
                <a:lnTo>
                  <a:pt x="952500" y="50800"/>
                </a:lnTo>
                <a:lnTo>
                  <a:pt x="1054100" y="50800"/>
                </a:lnTo>
                <a:lnTo>
                  <a:pt x="1054100" y="25400"/>
                </a:lnTo>
                <a:close/>
              </a:path>
              <a:path w="3084829" h="76200">
                <a:moveTo>
                  <a:pt x="1231900" y="25400"/>
                </a:moveTo>
                <a:lnTo>
                  <a:pt x="1130300" y="25400"/>
                </a:lnTo>
                <a:lnTo>
                  <a:pt x="1130300" y="50800"/>
                </a:lnTo>
                <a:lnTo>
                  <a:pt x="1231900" y="50800"/>
                </a:lnTo>
                <a:lnTo>
                  <a:pt x="1231900" y="25400"/>
                </a:lnTo>
                <a:close/>
              </a:path>
              <a:path w="3084829" h="76200">
                <a:moveTo>
                  <a:pt x="1409700" y="25400"/>
                </a:moveTo>
                <a:lnTo>
                  <a:pt x="1308100" y="25400"/>
                </a:lnTo>
                <a:lnTo>
                  <a:pt x="1308100" y="50800"/>
                </a:lnTo>
                <a:lnTo>
                  <a:pt x="1409700" y="50800"/>
                </a:lnTo>
                <a:lnTo>
                  <a:pt x="1409700" y="25400"/>
                </a:lnTo>
                <a:close/>
              </a:path>
              <a:path w="3084829" h="76200">
                <a:moveTo>
                  <a:pt x="1587500" y="25400"/>
                </a:moveTo>
                <a:lnTo>
                  <a:pt x="1485900" y="25400"/>
                </a:lnTo>
                <a:lnTo>
                  <a:pt x="1485900" y="50800"/>
                </a:lnTo>
                <a:lnTo>
                  <a:pt x="1587500" y="50800"/>
                </a:lnTo>
                <a:lnTo>
                  <a:pt x="1587500" y="25400"/>
                </a:lnTo>
                <a:close/>
              </a:path>
              <a:path w="3084829" h="76200">
                <a:moveTo>
                  <a:pt x="1765300" y="25400"/>
                </a:moveTo>
                <a:lnTo>
                  <a:pt x="1663700" y="25400"/>
                </a:lnTo>
                <a:lnTo>
                  <a:pt x="1663700" y="50800"/>
                </a:lnTo>
                <a:lnTo>
                  <a:pt x="1765300" y="50800"/>
                </a:lnTo>
                <a:lnTo>
                  <a:pt x="1765300" y="25400"/>
                </a:lnTo>
                <a:close/>
              </a:path>
              <a:path w="3084829" h="76200">
                <a:moveTo>
                  <a:pt x="1943100" y="25400"/>
                </a:moveTo>
                <a:lnTo>
                  <a:pt x="1841500" y="25400"/>
                </a:lnTo>
                <a:lnTo>
                  <a:pt x="1841500" y="50800"/>
                </a:lnTo>
                <a:lnTo>
                  <a:pt x="1943100" y="50800"/>
                </a:lnTo>
                <a:lnTo>
                  <a:pt x="1943100" y="25400"/>
                </a:lnTo>
                <a:close/>
              </a:path>
              <a:path w="3084829" h="76200">
                <a:moveTo>
                  <a:pt x="2120900" y="25400"/>
                </a:moveTo>
                <a:lnTo>
                  <a:pt x="2019300" y="25400"/>
                </a:lnTo>
                <a:lnTo>
                  <a:pt x="2019300" y="50800"/>
                </a:lnTo>
                <a:lnTo>
                  <a:pt x="2120900" y="50800"/>
                </a:lnTo>
                <a:lnTo>
                  <a:pt x="2120900" y="25400"/>
                </a:lnTo>
                <a:close/>
              </a:path>
              <a:path w="3084829" h="76200">
                <a:moveTo>
                  <a:pt x="2298700" y="25400"/>
                </a:moveTo>
                <a:lnTo>
                  <a:pt x="2197100" y="25400"/>
                </a:lnTo>
                <a:lnTo>
                  <a:pt x="2197100" y="50800"/>
                </a:lnTo>
                <a:lnTo>
                  <a:pt x="2298700" y="50800"/>
                </a:lnTo>
                <a:lnTo>
                  <a:pt x="2298700" y="25400"/>
                </a:lnTo>
                <a:close/>
              </a:path>
              <a:path w="3084829" h="76200">
                <a:moveTo>
                  <a:pt x="2476500" y="25400"/>
                </a:moveTo>
                <a:lnTo>
                  <a:pt x="2374900" y="25400"/>
                </a:lnTo>
                <a:lnTo>
                  <a:pt x="2374900" y="50800"/>
                </a:lnTo>
                <a:lnTo>
                  <a:pt x="2476500" y="50800"/>
                </a:lnTo>
                <a:lnTo>
                  <a:pt x="2476500" y="25400"/>
                </a:lnTo>
                <a:close/>
              </a:path>
              <a:path w="3084829" h="76200">
                <a:moveTo>
                  <a:pt x="2654300" y="25400"/>
                </a:moveTo>
                <a:lnTo>
                  <a:pt x="2552700" y="25400"/>
                </a:lnTo>
                <a:lnTo>
                  <a:pt x="2552700" y="50800"/>
                </a:lnTo>
                <a:lnTo>
                  <a:pt x="2654300" y="50800"/>
                </a:lnTo>
                <a:lnTo>
                  <a:pt x="2654300" y="25400"/>
                </a:lnTo>
                <a:close/>
              </a:path>
              <a:path w="3084829" h="76200">
                <a:moveTo>
                  <a:pt x="2832100" y="25400"/>
                </a:moveTo>
                <a:lnTo>
                  <a:pt x="2730500" y="25400"/>
                </a:lnTo>
                <a:lnTo>
                  <a:pt x="2730500" y="50800"/>
                </a:lnTo>
                <a:lnTo>
                  <a:pt x="2832100" y="50800"/>
                </a:lnTo>
                <a:lnTo>
                  <a:pt x="2832100" y="25400"/>
                </a:lnTo>
                <a:close/>
              </a:path>
              <a:path w="3084829" h="76200">
                <a:moveTo>
                  <a:pt x="3008249" y="0"/>
                </a:moveTo>
                <a:lnTo>
                  <a:pt x="3008249" y="76200"/>
                </a:lnTo>
                <a:lnTo>
                  <a:pt x="3059049" y="50800"/>
                </a:lnTo>
                <a:lnTo>
                  <a:pt x="3009900" y="50800"/>
                </a:lnTo>
                <a:lnTo>
                  <a:pt x="3009900" y="25400"/>
                </a:lnTo>
                <a:lnTo>
                  <a:pt x="3059049" y="25400"/>
                </a:lnTo>
                <a:lnTo>
                  <a:pt x="3008249" y="0"/>
                </a:lnTo>
                <a:close/>
              </a:path>
              <a:path w="3084829" h="76200">
                <a:moveTo>
                  <a:pt x="3008249" y="25400"/>
                </a:moveTo>
                <a:lnTo>
                  <a:pt x="2908300" y="25400"/>
                </a:lnTo>
                <a:lnTo>
                  <a:pt x="2908300" y="50800"/>
                </a:lnTo>
                <a:lnTo>
                  <a:pt x="3008249" y="50800"/>
                </a:lnTo>
                <a:lnTo>
                  <a:pt x="3008249" y="25400"/>
                </a:lnTo>
                <a:close/>
              </a:path>
              <a:path w="3084829" h="76200">
                <a:moveTo>
                  <a:pt x="3059049" y="25400"/>
                </a:moveTo>
                <a:lnTo>
                  <a:pt x="3009900" y="25400"/>
                </a:lnTo>
                <a:lnTo>
                  <a:pt x="3009900" y="50800"/>
                </a:lnTo>
                <a:lnTo>
                  <a:pt x="3059049" y="50800"/>
                </a:lnTo>
                <a:lnTo>
                  <a:pt x="3084449" y="38100"/>
                </a:lnTo>
                <a:lnTo>
                  <a:pt x="3059049" y="25400"/>
                </a:lnTo>
                <a:close/>
              </a:path>
            </a:pathLst>
          </a:custGeom>
          <a:solidFill>
            <a:srgbClr val="5B9BD4"/>
          </a:solidFill>
        </p:spPr>
        <p:txBody>
          <a:bodyPr wrap="square" lIns="0" tIns="0" rIns="0" bIns="0" rtlCol="0"/>
          <a:lstStyle/>
          <a:p>
            <a:endParaRPr/>
          </a:p>
        </p:txBody>
      </p:sp>
      <p:sp>
        <p:nvSpPr>
          <p:cNvPr id="17" name="object 17"/>
          <p:cNvSpPr txBox="1"/>
          <p:nvPr/>
        </p:nvSpPr>
        <p:spPr>
          <a:xfrm>
            <a:off x="1082141" y="4228972"/>
            <a:ext cx="554990" cy="235585"/>
          </a:xfrm>
          <a:prstGeom prst="rect">
            <a:avLst/>
          </a:prstGeom>
        </p:spPr>
        <p:txBody>
          <a:bodyPr vert="horz" wrap="square" lIns="0" tIns="0" rIns="0" bIns="0" rtlCol="0">
            <a:spAutoFit/>
          </a:bodyPr>
          <a:lstStyle/>
          <a:p>
            <a:pPr marL="12700">
              <a:lnSpc>
                <a:spcPct val="100000"/>
              </a:lnSpc>
            </a:pPr>
            <a:r>
              <a:rPr sz="1400" b="1" dirty="0">
                <a:latin typeface="Calibri"/>
                <a:cs typeface="Calibri"/>
              </a:rPr>
              <a:t>Rs.</a:t>
            </a:r>
            <a:r>
              <a:rPr sz="1400" b="1" spc="-95" dirty="0">
                <a:latin typeface="Calibri"/>
                <a:cs typeface="Calibri"/>
              </a:rPr>
              <a:t> </a:t>
            </a:r>
            <a:r>
              <a:rPr sz="1400" b="1" spc="-5" dirty="0">
                <a:latin typeface="Calibri"/>
                <a:cs typeface="Calibri"/>
              </a:rPr>
              <a:t>100</a:t>
            </a:r>
            <a:endParaRPr sz="1400">
              <a:latin typeface="Calibri"/>
              <a:cs typeface="Calibri"/>
            </a:endParaRPr>
          </a:p>
        </p:txBody>
      </p:sp>
      <p:sp>
        <p:nvSpPr>
          <p:cNvPr id="18" name="object 18"/>
          <p:cNvSpPr txBox="1"/>
          <p:nvPr/>
        </p:nvSpPr>
        <p:spPr>
          <a:xfrm>
            <a:off x="148704" y="4709490"/>
            <a:ext cx="1831339" cy="983615"/>
          </a:xfrm>
          <a:prstGeom prst="rect">
            <a:avLst/>
          </a:prstGeom>
          <a:solidFill>
            <a:srgbClr val="001F5F"/>
          </a:solidFill>
          <a:ln w="12700">
            <a:solidFill>
              <a:srgbClr val="41709C"/>
            </a:solidFill>
          </a:ln>
        </p:spPr>
        <p:txBody>
          <a:bodyPr vert="horz" wrap="square" lIns="0" tIns="3175" rIns="0" bIns="0" rtlCol="0">
            <a:spAutoFit/>
          </a:bodyPr>
          <a:lstStyle/>
          <a:p>
            <a:pPr>
              <a:lnSpc>
                <a:spcPct val="100000"/>
              </a:lnSpc>
              <a:spcBef>
                <a:spcPts val="25"/>
              </a:spcBef>
            </a:pPr>
            <a:endParaRPr sz="1550">
              <a:latin typeface="Times New Roman"/>
              <a:cs typeface="Times New Roman"/>
            </a:endParaRPr>
          </a:p>
          <a:p>
            <a:pPr marL="147320" marR="136525" indent="-5080">
              <a:lnSpc>
                <a:spcPct val="100000"/>
              </a:lnSpc>
            </a:pPr>
            <a:r>
              <a:rPr sz="1600" spc="-10" dirty="0">
                <a:solidFill>
                  <a:srgbClr val="FFFFFF"/>
                </a:solidFill>
                <a:latin typeface="Calibri"/>
                <a:cs typeface="Calibri"/>
              </a:rPr>
              <a:t>Cost </a:t>
            </a:r>
            <a:r>
              <a:rPr sz="1600" spc="-5" dirty="0">
                <a:solidFill>
                  <a:srgbClr val="FFFFFF"/>
                </a:solidFill>
                <a:latin typeface="Calibri"/>
                <a:cs typeface="Calibri"/>
              </a:rPr>
              <a:t>of </a:t>
            </a:r>
            <a:r>
              <a:rPr sz="1600" spc="-10" dirty="0">
                <a:solidFill>
                  <a:srgbClr val="FFFFFF"/>
                </a:solidFill>
                <a:latin typeface="Calibri"/>
                <a:cs typeface="Calibri"/>
              </a:rPr>
              <a:t>production  </a:t>
            </a:r>
            <a:r>
              <a:rPr sz="1600" spc="-5" dirty="0">
                <a:solidFill>
                  <a:srgbClr val="FFFFFF"/>
                </a:solidFill>
                <a:latin typeface="Calibri"/>
                <a:cs typeface="Calibri"/>
              </a:rPr>
              <a:t>of </a:t>
            </a:r>
            <a:r>
              <a:rPr sz="1600" spc="-10" dirty="0">
                <a:solidFill>
                  <a:srgbClr val="FFFFFF"/>
                </a:solidFill>
                <a:latin typeface="Calibri"/>
                <a:cs typeface="Calibri"/>
              </a:rPr>
              <a:t>goods </a:t>
            </a:r>
            <a:r>
              <a:rPr sz="1600" spc="-5" dirty="0">
                <a:solidFill>
                  <a:srgbClr val="FFFFFF"/>
                </a:solidFill>
                <a:latin typeface="Calibri"/>
                <a:cs typeface="Calibri"/>
              </a:rPr>
              <a:t>is Rs.</a:t>
            </a:r>
            <a:r>
              <a:rPr sz="1600" spc="-20" dirty="0">
                <a:solidFill>
                  <a:srgbClr val="FFFFFF"/>
                </a:solidFill>
                <a:latin typeface="Calibri"/>
                <a:cs typeface="Calibri"/>
              </a:rPr>
              <a:t> </a:t>
            </a:r>
            <a:r>
              <a:rPr sz="1600" spc="-10" dirty="0">
                <a:solidFill>
                  <a:srgbClr val="FFFFFF"/>
                </a:solidFill>
                <a:latin typeface="Calibri"/>
                <a:cs typeface="Calibri"/>
              </a:rPr>
              <a:t>100</a:t>
            </a:r>
            <a:endParaRPr sz="1600">
              <a:latin typeface="Calibri"/>
              <a:cs typeface="Calibri"/>
            </a:endParaRPr>
          </a:p>
        </p:txBody>
      </p:sp>
      <p:sp>
        <p:nvSpPr>
          <p:cNvPr id="19" name="object 19"/>
          <p:cNvSpPr txBox="1"/>
          <p:nvPr/>
        </p:nvSpPr>
        <p:spPr>
          <a:xfrm>
            <a:off x="148704" y="1545805"/>
            <a:ext cx="1754505" cy="983615"/>
          </a:xfrm>
          <a:prstGeom prst="rect">
            <a:avLst/>
          </a:prstGeom>
          <a:solidFill>
            <a:srgbClr val="001F5F"/>
          </a:solidFill>
          <a:ln w="12700">
            <a:solidFill>
              <a:srgbClr val="41709C"/>
            </a:solidFill>
          </a:ln>
        </p:spPr>
        <p:txBody>
          <a:bodyPr vert="horz" wrap="square" lIns="0" tIns="2540" rIns="0" bIns="0" rtlCol="0">
            <a:spAutoFit/>
          </a:bodyPr>
          <a:lstStyle/>
          <a:p>
            <a:pPr>
              <a:lnSpc>
                <a:spcPct val="100000"/>
              </a:lnSpc>
              <a:spcBef>
                <a:spcPts val="20"/>
              </a:spcBef>
            </a:pPr>
            <a:endParaRPr sz="1550">
              <a:latin typeface="Times New Roman"/>
              <a:cs typeface="Times New Roman"/>
            </a:endParaRPr>
          </a:p>
          <a:p>
            <a:pPr marL="316865" marR="163195" indent="-147955">
              <a:lnSpc>
                <a:spcPct val="100000"/>
              </a:lnSpc>
            </a:pPr>
            <a:r>
              <a:rPr sz="1600" spc="-10" dirty="0">
                <a:solidFill>
                  <a:srgbClr val="FFFFFF"/>
                </a:solidFill>
                <a:latin typeface="Calibri"/>
                <a:cs typeface="Calibri"/>
              </a:rPr>
              <a:t>Cumulative </a:t>
            </a:r>
            <a:r>
              <a:rPr sz="1600" spc="-15" dirty="0">
                <a:solidFill>
                  <a:srgbClr val="FFFFFF"/>
                </a:solidFill>
                <a:latin typeface="Calibri"/>
                <a:cs typeface="Calibri"/>
              </a:rPr>
              <a:t>taxes  </a:t>
            </a:r>
            <a:r>
              <a:rPr sz="1600" spc="-5" dirty="0">
                <a:solidFill>
                  <a:srgbClr val="FFFFFF"/>
                </a:solidFill>
                <a:latin typeface="Calibri"/>
                <a:cs typeface="Calibri"/>
              </a:rPr>
              <a:t>of </a:t>
            </a:r>
            <a:r>
              <a:rPr sz="1600" spc="-10" dirty="0">
                <a:solidFill>
                  <a:srgbClr val="FFFFFF"/>
                </a:solidFill>
                <a:latin typeface="Calibri"/>
                <a:cs typeface="Calibri"/>
              </a:rPr>
              <a:t>32%</a:t>
            </a:r>
            <a:r>
              <a:rPr sz="1600" spc="-45" dirty="0">
                <a:solidFill>
                  <a:srgbClr val="FFFFFF"/>
                </a:solidFill>
                <a:latin typeface="Calibri"/>
                <a:cs typeface="Calibri"/>
              </a:rPr>
              <a:t> </a:t>
            </a:r>
            <a:r>
              <a:rPr sz="1600" spc="-5" dirty="0">
                <a:solidFill>
                  <a:srgbClr val="FFFFFF"/>
                </a:solidFill>
                <a:latin typeface="Calibri"/>
                <a:cs typeface="Calibri"/>
              </a:rPr>
              <a:t>levied</a:t>
            </a:r>
            <a:endParaRPr sz="1600">
              <a:latin typeface="Calibri"/>
              <a:cs typeface="Calibri"/>
            </a:endParaRPr>
          </a:p>
        </p:txBody>
      </p:sp>
      <p:sp>
        <p:nvSpPr>
          <p:cNvPr id="20" name="object 20"/>
          <p:cNvSpPr txBox="1"/>
          <p:nvPr/>
        </p:nvSpPr>
        <p:spPr>
          <a:xfrm>
            <a:off x="7593710" y="1144905"/>
            <a:ext cx="1241425" cy="1297305"/>
          </a:xfrm>
          <a:prstGeom prst="rect">
            <a:avLst/>
          </a:prstGeom>
          <a:solidFill>
            <a:srgbClr val="001F5F"/>
          </a:solidFill>
          <a:ln w="12700">
            <a:solidFill>
              <a:srgbClr val="41709C"/>
            </a:solidFill>
          </a:ln>
        </p:spPr>
        <p:txBody>
          <a:bodyPr vert="horz" wrap="square" lIns="0" tIns="141605" rIns="0" bIns="0" rtlCol="0">
            <a:spAutoFit/>
          </a:bodyPr>
          <a:lstStyle/>
          <a:p>
            <a:pPr marL="137160" marR="128270" algn="ctr">
              <a:lnSpc>
                <a:spcPct val="100000"/>
              </a:lnSpc>
              <a:spcBef>
                <a:spcPts val="1115"/>
              </a:spcBef>
            </a:pPr>
            <a:r>
              <a:rPr sz="1600" spc="-5" dirty="0">
                <a:solidFill>
                  <a:srgbClr val="FFFFFF"/>
                </a:solidFill>
                <a:latin typeface="Calibri"/>
                <a:cs typeface="Calibri"/>
              </a:rPr>
              <a:t>All other  </a:t>
            </a:r>
            <a:r>
              <a:rPr sz="1600" spc="-15" dirty="0">
                <a:solidFill>
                  <a:srgbClr val="FFFFFF"/>
                </a:solidFill>
                <a:latin typeface="Calibri"/>
                <a:cs typeface="Calibri"/>
              </a:rPr>
              <a:t>taxes are  </a:t>
            </a:r>
            <a:r>
              <a:rPr sz="1600" spc="-10" dirty="0">
                <a:solidFill>
                  <a:srgbClr val="FFFFFF"/>
                </a:solidFill>
                <a:latin typeface="Calibri"/>
                <a:cs typeface="Calibri"/>
              </a:rPr>
              <a:t>replaced by  GST</a:t>
            </a:r>
            <a:endParaRPr sz="1600">
              <a:latin typeface="Calibri"/>
              <a:cs typeface="Calibri"/>
            </a:endParaRPr>
          </a:p>
        </p:txBody>
      </p:sp>
      <p:sp>
        <p:nvSpPr>
          <p:cNvPr id="21" name="object 21"/>
          <p:cNvSpPr txBox="1"/>
          <p:nvPr/>
        </p:nvSpPr>
        <p:spPr>
          <a:xfrm>
            <a:off x="7593456" y="4949025"/>
            <a:ext cx="1346835" cy="1488440"/>
          </a:xfrm>
          <a:prstGeom prst="rect">
            <a:avLst/>
          </a:prstGeom>
          <a:solidFill>
            <a:srgbClr val="001F5F"/>
          </a:solidFill>
          <a:ln w="12700">
            <a:solidFill>
              <a:srgbClr val="41709C"/>
            </a:solidFill>
          </a:ln>
        </p:spPr>
        <p:txBody>
          <a:bodyPr vert="horz" wrap="square" lIns="0" tIns="4445" rIns="0" bIns="0" rtlCol="0">
            <a:spAutoFit/>
          </a:bodyPr>
          <a:lstStyle/>
          <a:p>
            <a:pPr>
              <a:lnSpc>
                <a:spcPct val="100000"/>
              </a:lnSpc>
              <a:spcBef>
                <a:spcPts val="35"/>
              </a:spcBef>
            </a:pPr>
            <a:endParaRPr sz="1600">
              <a:latin typeface="Times New Roman"/>
              <a:cs typeface="Times New Roman"/>
            </a:endParaRPr>
          </a:p>
          <a:p>
            <a:pPr marL="167005" marR="158750" indent="1270" algn="ctr">
              <a:lnSpc>
                <a:spcPct val="100000"/>
              </a:lnSpc>
            </a:pPr>
            <a:r>
              <a:rPr sz="1600" spc="-15" dirty="0">
                <a:solidFill>
                  <a:srgbClr val="FFFFFF"/>
                </a:solidFill>
                <a:latin typeface="Calibri"/>
                <a:cs typeface="Calibri"/>
              </a:rPr>
              <a:t>Overall  </a:t>
            </a:r>
            <a:r>
              <a:rPr sz="1600" spc="-5" dirty="0">
                <a:solidFill>
                  <a:srgbClr val="FFFFFF"/>
                </a:solidFill>
                <a:latin typeface="Calibri"/>
                <a:cs typeface="Calibri"/>
              </a:rPr>
              <a:t>incidence</a:t>
            </a:r>
            <a:r>
              <a:rPr sz="1600" spc="-75" dirty="0">
                <a:solidFill>
                  <a:srgbClr val="FFFFFF"/>
                </a:solidFill>
                <a:latin typeface="Calibri"/>
                <a:cs typeface="Calibri"/>
              </a:rPr>
              <a:t> </a:t>
            </a:r>
            <a:r>
              <a:rPr sz="1600" spc="-10" dirty="0">
                <a:solidFill>
                  <a:srgbClr val="FFFFFF"/>
                </a:solidFill>
                <a:latin typeface="Calibri"/>
                <a:cs typeface="Calibri"/>
              </a:rPr>
              <a:t>of  </a:t>
            </a:r>
            <a:r>
              <a:rPr sz="1600" spc="-15" dirty="0">
                <a:solidFill>
                  <a:srgbClr val="FFFFFF"/>
                </a:solidFill>
                <a:latin typeface="Calibri"/>
                <a:cs typeface="Calibri"/>
              </a:rPr>
              <a:t>tax </a:t>
            </a:r>
            <a:r>
              <a:rPr sz="1600" spc="-5" dirty="0">
                <a:solidFill>
                  <a:srgbClr val="FFFFFF"/>
                </a:solidFill>
                <a:latin typeface="Calibri"/>
                <a:cs typeface="Calibri"/>
              </a:rPr>
              <a:t>will </a:t>
            </a:r>
            <a:r>
              <a:rPr sz="1600" spc="-10" dirty="0">
                <a:solidFill>
                  <a:srgbClr val="FFFFFF"/>
                </a:solidFill>
                <a:latin typeface="Calibri"/>
                <a:cs typeface="Calibri"/>
              </a:rPr>
              <a:t>be  reduced</a:t>
            </a:r>
            <a:endParaRPr sz="1600">
              <a:latin typeface="Calibri"/>
              <a:cs typeface="Calibri"/>
            </a:endParaRPr>
          </a:p>
        </p:txBody>
      </p:sp>
      <p:sp>
        <p:nvSpPr>
          <p:cNvPr id="22" name="object 22"/>
          <p:cNvSpPr txBox="1">
            <a:spLocks noGrp="1"/>
          </p:cNvSpPr>
          <p:nvPr>
            <p:ph type="title"/>
          </p:nvPr>
        </p:nvSpPr>
        <p:spPr>
          <a:xfrm>
            <a:off x="260971" y="466220"/>
            <a:ext cx="8574163" cy="492443"/>
          </a:xfrm>
          <a:prstGeom prst="rect">
            <a:avLst/>
          </a:prstGeom>
        </p:spPr>
        <p:txBody>
          <a:bodyPr vert="horz" wrap="square" lIns="0" tIns="0" rIns="0" bIns="0" rtlCol="0">
            <a:spAutoFit/>
          </a:bodyPr>
          <a:lstStyle/>
          <a:p>
            <a:pPr marL="41910">
              <a:lnSpc>
                <a:spcPct val="100000"/>
              </a:lnSpc>
            </a:pPr>
            <a:r>
              <a:rPr sz="3200" b="1" spc="-10" dirty="0">
                <a:latin typeface="Bookman Old Style" pitchFamily="18" charset="0"/>
              </a:rPr>
              <a:t>Reduction </a:t>
            </a:r>
            <a:r>
              <a:rPr sz="3200" b="1" dirty="0">
                <a:latin typeface="Bookman Old Style" pitchFamily="18" charset="0"/>
              </a:rPr>
              <a:t>in </a:t>
            </a:r>
            <a:r>
              <a:rPr sz="3200" b="1" spc="-5" dirty="0">
                <a:latin typeface="Bookman Old Style" pitchFamily="18" charset="0"/>
              </a:rPr>
              <a:t>Price </a:t>
            </a:r>
            <a:r>
              <a:rPr sz="3200" b="1" dirty="0">
                <a:latin typeface="Bookman Old Style" pitchFamily="18" charset="0"/>
              </a:rPr>
              <a:t>of </a:t>
            </a:r>
            <a:r>
              <a:rPr sz="3200" b="1" spc="-5" dirty="0">
                <a:latin typeface="Bookman Old Style" pitchFamily="18" charset="0"/>
              </a:rPr>
              <a:t>Goods under</a:t>
            </a:r>
            <a:r>
              <a:rPr sz="3200" b="1" spc="-60" dirty="0">
                <a:latin typeface="Bookman Old Style" pitchFamily="18" charset="0"/>
              </a:rPr>
              <a:t> </a:t>
            </a:r>
            <a:r>
              <a:rPr sz="3200" b="1" spc="-15" dirty="0">
                <a:latin typeface="Bookman Old Style" pitchFamily="18" charset="0"/>
              </a:rPr>
              <a:t>GST</a:t>
            </a:r>
          </a:p>
        </p:txBody>
      </p:sp>
      <p:sp>
        <p:nvSpPr>
          <p:cNvPr id="23" name="object 23"/>
          <p:cNvSpPr/>
          <p:nvPr/>
        </p:nvSpPr>
        <p:spPr>
          <a:xfrm>
            <a:off x="4777104" y="4219828"/>
            <a:ext cx="3084830" cy="76200"/>
          </a:xfrm>
          <a:custGeom>
            <a:avLst/>
            <a:gdLst/>
            <a:ahLst/>
            <a:cxnLst/>
            <a:rect l="l" t="t" r="r" b="b"/>
            <a:pathLst>
              <a:path w="3084829" h="76200">
                <a:moveTo>
                  <a:pt x="76200" y="0"/>
                </a:moveTo>
                <a:lnTo>
                  <a:pt x="0" y="38100"/>
                </a:lnTo>
                <a:lnTo>
                  <a:pt x="76200" y="76200"/>
                </a:lnTo>
                <a:lnTo>
                  <a:pt x="76200" y="50800"/>
                </a:lnTo>
                <a:lnTo>
                  <a:pt x="63500" y="50800"/>
                </a:lnTo>
                <a:lnTo>
                  <a:pt x="63500" y="25400"/>
                </a:lnTo>
                <a:lnTo>
                  <a:pt x="76200" y="25400"/>
                </a:lnTo>
                <a:lnTo>
                  <a:pt x="76200" y="0"/>
                </a:lnTo>
                <a:close/>
              </a:path>
              <a:path w="3084829" h="76200">
                <a:moveTo>
                  <a:pt x="76200" y="25400"/>
                </a:moveTo>
                <a:lnTo>
                  <a:pt x="63500" y="25400"/>
                </a:lnTo>
                <a:lnTo>
                  <a:pt x="63500" y="50800"/>
                </a:lnTo>
                <a:lnTo>
                  <a:pt x="76200" y="50800"/>
                </a:lnTo>
                <a:lnTo>
                  <a:pt x="76200" y="25400"/>
                </a:lnTo>
                <a:close/>
              </a:path>
              <a:path w="3084829" h="76200">
                <a:moveTo>
                  <a:pt x="165100" y="25400"/>
                </a:moveTo>
                <a:lnTo>
                  <a:pt x="76200" y="25400"/>
                </a:lnTo>
                <a:lnTo>
                  <a:pt x="76200" y="50800"/>
                </a:lnTo>
                <a:lnTo>
                  <a:pt x="165100" y="50800"/>
                </a:lnTo>
                <a:lnTo>
                  <a:pt x="165100" y="25400"/>
                </a:lnTo>
                <a:close/>
              </a:path>
              <a:path w="3084829" h="76200">
                <a:moveTo>
                  <a:pt x="342900" y="25400"/>
                </a:moveTo>
                <a:lnTo>
                  <a:pt x="241300" y="25400"/>
                </a:lnTo>
                <a:lnTo>
                  <a:pt x="241300" y="50800"/>
                </a:lnTo>
                <a:lnTo>
                  <a:pt x="342900" y="50800"/>
                </a:lnTo>
                <a:lnTo>
                  <a:pt x="342900" y="25400"/>
                </a:lnTo>
                <a:close/>
              </a:path>
              <a:path w="3084829" h="76200">
                <a:moveTo>
                  <a:pt x="520700" y="25400"/>
                </a:moveTo>
                <a:lnTo>
                  <a:pt x="419100" y="25400"/>
                </a:lnTo>
                <a:lnTo>
                  <a:pt x="419100" y="50800"/>
                </a:lnTo>
                <a:lnTo>
                  <a:pt x="520700" y="50800"/>
                </a:lnTo>
                <a:lnTo>
                  <a:pt x="520700" y="25400"/>
                </a:lnTo>
                <a:close/>
              </a:path>
              <a:path w="3084829" h="76200">
                <a:moveTo>
                  <a:pt x="698500" y="25400"/>
                </a:moveTo>
                <a:lnTo>
                  <a:pt x="596900" y="25400"/>
                </a:lnTo>
                <a:lnTo>
                  <a:pt x="596900" y="50800"/>
                </a:lnTo>
                <a:lnTo>
                  <a:pt x="698500" y="50800"/>
                </a:lnTo>
                <a:lnTo>
                  <a:pt x="698500" y="25400"/>
                </a:lnTo>
                <a:close/>
              </a:path>
              <a:path w="3084829" h="76200">
                <a:moveTo>
                  <a:pt x="876300" y="25400"/>
                </a:moveTo>
                <a:lnTo>
                  <a:pt x="774700" y="25400"/>
                </a:lnTo>
                <a:lnTo>
                  <a:pt x="774700" y="50800"/>
                </a:lnTo>
                <a:lnTo>
                  <a:pt x="876300" y="50800"/>
                </a:lnTo>
                <a:lnTo>
                  <a:pt x="876300" y="25400"/>
                </a:lnTo>
                <a:close/>
              </a:path>
              <a:path w="3084829" h="76200">
                <a:moveTo>
                  <a:pt x="1054100" y="25400"/>
                </a:moveTo>
                <a:lnTo>
                  <a:pt x="952500" y="25400"/>
                </a:lnTo>
                <a:lnTo>
                  <a:pt x="952500" y="50800"/>
                </a:lnTo>
                <a:lnTo>
                  <a:pt x="1054100" y="50800"/>
                </a:lnTo>
                <a:lnTo>
                  <a:pt x="1054100" y="25400"/>
                </a:lnTo>
                <a:close/>
              </a:path>
              <a:path w="3084829" h="76200">
                <a:moveTo>
                  <a:pt x="1231900" y="25400"/>
                </a:moveTo>
                <a:lnTo>
                  <a:pt x="1130300" y="25400"/>
                </a:lnTo>
                <a:lnTo>
                  <a:pt x="1130300" y="50800"/>
                </a:lnTo>
                <a:lnTo>
                  <a:pt x="1231900" y="50800"/>
                </a:lnTo>
                <a:lnTo>
                  <a:pt x="1231900" y="25400"/>
                </a:lnTo>
                <a:close/>
              </a:path>
              <a:path w="3084829" h="76200">
                <a:moveTo>
                  <a:pt x="1409700" y="25400"/>
                </a:moveTo>
                <a:lnTo>
                  <a:pt x="1308100" y="25400"/>
                </a:lnTo>
                <a:lnTo>
                  <a:pt x="1308100" y="50800"/>
                </a:lnTo>
                <a:lnTo>
                  <a:pt x="1409700" y="50800"/>
                </a:lnTo>
                <a:lnTo>
                  <a:pt x="1409700" y="25400"/>
                </a:lnTo>
                <a:close/>
              </a:path>
              <a:path w="3084829" h="76200">
                <a:moveTo>
                  <a:pt x="1587500" y="25400"/>
                </a:moveTo>
                <a:lnTo>
                  <a:pt x="1485900" y="25400"/>
                </a:lnTo>
                <a:lnTo>
                  <a:pt x="1485900" y="50800"/>
                </a:lnTo>
                <a:lnTo>
                  <a:pt x="1587500" y="50800"/>
                </a:lnTo>
                <a:lnTo>
                  <a:pt x="1587500" y="25400"/>
                </a:lnTo>
                <a:close/>
              </a:path>
              <a:path w="3084829" h="76200">
                <a:moveTo>
                  <a:pt x="1765300" y="25400"/>
                </a:moveTo>
                <a:lnTo>
                  <a:pt x="1663700" y="25400"/>
                </a:lnTo>
                <a:lnTo>
                  <a:pt x="1663700" y="50800"/>
                </a:lnTo>
                <a:lnTo>
                  <a:pt x="1765300" y="50800"/>
                </a:lnTo>
                <a:lnTo>
                  <a:pt x="1765300" y="25400"/>
                </a:lnTo>
                <a:close/>
              </a:path>
              <a:path w="3084829" h="76200">
                <a:moveTo>
                  <a:pt x="1943100" y="25400"/>
                </a:moveTo>
                <a:lnTo>
                  <a:pt x="1841500" y="25400"/>
                </a:lnTo>
                <a:lnTo>
                  <a:pt x="1841500" y="50800"/>
                </a:lnTo>
                <a:lnTo>
                  <a:pt x="1943100" y="50800"/>
                </a:lnTo>
                <a:lnTo>
                  <a:pt x="1943100" y="25400"/>
                </a:lnTo>
                <a:close/>
              </a:path>
              <a:path w="3084829" h="76200">
                <a:moveTo>
                  <a:pt x="2120900" y="25400"/>
                </a:moveTo>
                <a:lnTo>
                  <a:pt x="2019300" y="25400"/>
                </a:lnTo>
                <a:lnTo>
                  <a:pt x="2019300" y="50800"/>
                </a:lnTo>
                <a:lnTo>
                  <a:pt x="2120900" y="50800"/>
                </a:lnTo>
                <a:lnTo>
                  <a:pt x="2120900" y="25400"/>
                </a:lnTo>
                <a:close/>
              </a:path>
              <a:path w="3084829" h="76200">
                <a:moveTo>
                  <a:pt x="2298700" y="25400"/>
                </a:moveTo>
                <a:lnTo>
                  <a:pt x="2197100" y="25400"/>
                </a:lnTo>
                <a:lnTo>
                  <a:pt x="2197100" y="50800"/>
                </a:lnTo>
                <a:lnTo>
                  <a:pt x="2298700" y="50800"/>
                </a:lnTo>
                <a:lnTo>
                  <a:pt x="2298700" y="25400"/>
                </a:lnTo>
                <a:close/>
              </a:path>
              <a:path w="3084829" h="76200">
                <a:moveTo>
                  <a:pt x="2476500" y="25400"/>
                </a:moveTo>
                <a:lnTo>
                  <a:pt x="2374900" y="25400"/>
                </a:lnTo>
                <a:lnTo>
                  <a:pt x="2374900" y="50800"/>
                </a:lnTo>
                <a:lnTo>
                  <a:pt x="2476500" y="50800"/>
                </a:lnTo>
                <a:lnTo>
                  <a:pt x="2476500" y="25400"/>
                </a:lnTo>
                <a:close/>
              </a:path>
              <a:path w="3084829" h="76200">
                <a:moveTo>
                  <a:pt x="2654300" y="25400"/>
                </a:moveTo>
                <a:lnTo>
                  <a:pt x="2552700" y="25400"/>
                </a:lnTo>
                <a:lnTo>
                  <a:pt x="2552700" y="50800"/>
                </a:lnTo>
                <a:lnTo>
                  <a:pt x="2654300" y="50800"/>
                </a:lnTo>
                <a:lnTo>
                  <a:pt x="2654300" y="25400"/>
                </a:lnTo>
                <a:close/>
              </a:path>
              <a:path w="3084829" h="76200">
                <a:moveTo>
                  <a:pt x="2832100" y="25400"/>
                </a:moveTo>
                <a:lnTo>
                  <a:pt x="2730500" y="25400"/>
                </a:lnTo>
                <a:lnTo>
                  <a:pt x="2730500" y="50800"/>
                </a:lnTo>
                <a:lnTo>
                  <a:pt x="2832100" y="50800"/>
                </a:lnTo>
                <a:lnTo>
                  <a:pt x="2832100" y="25400"/>
                </a:lnTo>
                <a:close/>
              </a:path>
              <a:path w="3084829" h="76200">
                <a:moveTo>
                  <a:pt x="3008122" y="0"/>
                </a:moveTo>
                <a:lnTo>
                  <a:pt x="3008122" y="76200"/>
                </a:lnTo>
                <a:lnTo>
                  <a:pt x="3058922" y="50800"/>
                </a:lnTo>
                <a:lnTo>
                  <a:pt x="3009900" y="50800"/>
                </a:lnTo>
                <a:lnTo>
                  <a:pt x="3009900" y="25400"/>
                </a:lnTo>
                <a:lnTo>
                  <a:pt x="3058922" y="25400"/>
                </a:lnTo>
                <a:lnTo>
                  <a:pt x="3008122" y="0"/>
                </a:lnTo>
                <a:close/>
              </a:path>
              <a:path w="3084829" h="76200">
                <a:moveTo>
                  <a:pt x="3008122" y="25400"/>
                </a:moveTo>
                <a:lnTo>
                  <a:pt x="2908300" y="25400"/>
                </a:lnTo>
                <a:lnTo>
                  <a:pt x="2908300" y="50800"/>
                </a:lnTo>
                <a:lnTo>
                  <a:pt x="3008122" y="50800"/>
                </a:lnTo>
                <a:lnTo>
                  <a:pt x="3008122" y="25400"/>
                </a:lnTo>
                <a:close/>
              </a:path>
              <a:path w="3084829" h="76200">
                <a:moveTo>
                  <a:pt x="3058922" y="25400"/>
                </a:moveTo>
                <a:lnTo>
                  <a:pt x="3009900" y="25400"/>
                </a:lnTo>
                <a:lnTo>
                  <a:pt x="3009900" y="50800"/>
                </a:lnTo>
                <a:lnTo>
                  <a:pt x="3058922" y="50800"/>
                </a:lnTo>
                <a:lnTo>
                  <a:pt x="3084322" y="38100"/>
                </a:lnTo>
                <a:lnTo>
                  <a:pt x="3058922" y="25400"/>
                </a:lnTo>
                <a:close/>
              </a:path>
            </a:pathLst>
          </a:custGeom>
          <a:solidFill>
            <a:srgbClr val="5B9BD4"/>
          </a:solidFill>
        </p:spPr>
        <p:txBody>
          <a:bodyPr wrap="square" lIns="0" tIns="0" rIns="0" bIns="0" rtlCol="0"/>
          <a:lstStyle/>
          <a:p>
            <a:endParaRPr/>
          </a:p>
        </p:txBody>
      </p:sp>
      <p:sp>
        <p:nvSpPr>
          <p:cNvPr id="24" name="object 24"/>
          <p:cNvSpPr/>
          <p:nvPr/>
        </p:nvSpPr>
        <p:spPr>
          <a:xfrm>
            <a:off x="5087492" y="3710685"/>
            <a:ext cx="2334260" cy="2202815"/>
          </a:xfrm>
          <a:custGeom>
            <a:avLst/>
            <a:gdLst/>
            <a:ahLst/>
            <a:cxnLst/>
            <a:rect l="l" t="t" r="r" b="b"/>
            <a:pathLst>
              <a:path w="2334259" h="2202815">
                <a:moveTo>
                  <a:pt x="1167003" y="0"/>
                </a:moveTo>
                <a:lnTo>
                  <a:pt x="1095911" y="669"/>
                </a:lnTo>
                <a:lnTo>
                  <a:pt x="1025946" y="2653"/>
                </a:lnTo>
                <a:lnTo>
                  <a:pt x="957230" y="5913"/>
                </a:lnTo>
                <a:lnTo>
                  <a:pt x="889885" y="10411"/>
                </a:lnTo>
                <a:lnTo>
                  <a:pt x="824032" y="16107"/>
                </a:lnTo>
                <a:lnTo>
                  <a:pt x="759795" y="22965"/>
                </a:lnTo>
                <a:lnTo>
                  <a:pt x="697294" y="30944"/>
                </a:lnTo>
                <a:lnTo>
                  <a:pt x="636652" y="40008"/>
                </a:lnTo>
                <a:lnTo>
                  <a:pt x="577991" y="50117"/>
                </a:lnTo>
                <a:lnTo>
                  <a:pt x="521433" y="61234"/>
                </a:lnTo>
                <a:lnTo>
                  <a:pt x="467100" y="73320"/>
                </a:lnTo>
                <a:lnTo>
                  <a:pt x="415114" y="86336"/>
                </a:lnTo>
                <a:lnTo>
                  <a:pt x="365598" y="100244"/>
                </a:lnTo>
                <a:lnTo>
                  <a:pt x="318673" y="115006"/>
                </a:lnTo>
                <a:lnTo>
                  <a:pt x="274462" y="130584"/>
                </a:lnTo>
                <a:lnTo>
                  <a:pt x="233086" y="146939"/>
                </a:lnTo>
                <a:lnTo>
                  <a:pt x="194667" y="164032"/>
                </a:lnTo>
                <a:lnTo>
                  <a:pt x="159328" y="181826"/>
                </a:lnTo>
                <a:lnTo>
                  <a:pt x="98377" y="219361"/>
                </a:lnTo>
                <a:lnTo>
                  <a:pt x="51209" y="259238"/>
                </a:lnTo>
                <a:lnTo>
                  <a:pt x="18801" y="301148"/>
                </a:lnTo>
                <a:lnTo>
                  <a:pt x="2129" y="344786"/>
                </a:lnTo>
                <a:lnTo>
                  <a:pt x="0" y="367156"/>
                </a:lnTo>
                <a:lnTo>
                  <a:pt x="0" y="1835403"/>
                </a:lnTo>
                <a:lnTo>
                  <a:pt x="8437" y="1879780"/>
                </a:lnTo>
                <a:lnTo>
                  <a:pt x="33099" y="1922584"/>
                </a:lnTo>
                <a:lnTo>
                  <a:pt x="73009" y="1963509"/>
                </a:lnTo>
                <a:lnTo>
                  <a:pt x="127191" y="2002248"/>
                </a:lnTo>
                <a:lnTo>
                  <a:pt x="194667" y="2038494"/>
                </a:lnTo>
                <a:lnTo>
                  <a:pt x="233086" y="2055586"/>
                </a:lnTo>
                <a:lnTo>
                  <a:pt x="274462" y="2071939"/>
                </a:lnTo>
                <a:lnTo>
                  <a:pt x="318673" y="2087516"/>
                </a:lnTo>
                <a:lnTo>
                  <a:pt x="365598" y="2102277"/>
                </a:lnTo>
                <a:lnTo>
                  <a:pt x="415114" y="2116185"/>
                </a:lnTo>
                <a:lnTo>
                  <a:pt x="467100" y="2129201"/>
                </a:lnTo>
                <a:lnTo>
                  <a:pt x="521433" y="2141286"/>
                </a:lnTo>
                <a:lnTo>
                  <a:pt x="577991" y="2152403"/>
                </a:lnTo>
                <a:lnTo>
                  <a:pt x="636652" y="2162512"/>
                </a:lnTo>
                <a:lnTo>
                  <a:pt x="697294" y="2171576"/>
                </a:lnTo>
                <a:lnTo>
                  <a:pt x="759795" y="2179556"/>
                </a:lnTo>
                <a:lnTo>
                  <a:pt x="824032" y="2186414"/>
                </a:lnTo>
                <a:lnTo>
                  <a:pt x="889885" y="2192110"/>
                </a:lnTo>
                <a:lnTo>
                  <a:pt x="957230" y="2196608"/>
                </a:lnTo>
                <a:lnTo>
                  <a:pt x="1025946" y="2199868"/>
                </a:lnTo>
                <a:lnTo>
                  <a:pt x="1095911" y="2201852"/>
                </a:lnTo>
                <a:lnTo>
                  <a:pt x="1167003" y="2202522"/>
                </a:lnTo>
                <a:lnTo>
                  <a:pt x="1238094" y="2201852"/>
                </a:lnTo>
                <a:lnTo>
                  <a:pt x="1308059" y="2199868"/>
                </a:lnTo>
                <a:lnTo>
                  <a:pt x="1376775" y="2196608"/>
                </a:lnTo>
                <a:lnTo>
                  <a:pt x="1444120" y="2192110"/>
                </a:lnTo>
                <a:lnTo>
                  <a:pt x="1509973" y="2186414"/>
                </a:lnTo>
                <a:lnTo>
                  <a:pt x="1574210" y="2179556"/>
                </a:lnTo>
                <a:lnTo>
                  <a:pt x="1636711" y="2171576"/>
                </a:lnTo>
                <a:lnTo>
                  <a:pt x="1697353" y="2162512"/>
                </a:lnTo>
                <a:lnTo>
                  <a:pt x="1756014" y="2152403"/>
                </a:lnTo>
                <a:lnTo>
                  <a:pt x="1812572" y="2141286"/>
                </a:lnTo>
                <a:lnTo>
                  <a:pt x="1866905" y="2129201"/>
                </a:lnTo>
                <a:lnTo>
                  <a:pt x="1918891" y="2116185"/>
                </a:lnTo>
                <a:lnTo>
                  <a:pt x="1968407" y="2102277"/>
                </a:lnTo>
                <a:lnTo>
                  <a:pt x="2015332" y="2087516"/>
                </a:lnTo>
                <a:lnTo>
                  <a:pt x="2059543" y="2071939"/>
                </a:lnTo>
                <a:lnTo>
                  <a:pt x="2100919" y="2055586"/>
                </a:lnTo>
                <a:lnTo>
                  <a:pt x="2139338" y="2038494"/>
                </a:lnTo>
                <a:lnTo>
                  <a:pt x="2174677" y="2020702"/>
                </a:lnTo>
                <a:lnTo>
                  <a:pt x="2235628" y="1983171"/>
                </a:lnTo>
                <a:lnTo>
                  <a:pt x="2282796" y="1943300"/>
                </a:lnTo>
                <a:lnTo>
                  <a:pt x="2315204" y="1901397"/>
                </a:lnTo>
                <a:lnTo>
                  <a:pt x="2331876" y="1857769"/>
                </a:lnTo>
                <a:lnTo>
                  <a:pt x="2334006" y="1835403"/>
                </a:lnTo>
                <a:lnTo>
                  <a:pt x="2334006" y="367156"/>
                </a:lnTo>
                <a:lnTo>
                  <a:pt x="2325568" y="322770"/>
                </a:lnTo>
                <a:lnTo>
                  <a:pt x="2300906" y="279958"/>
                </a:lnTo>
                <a:lnTo>
                  <a:pt x="2260996" y="239026"/>
                </a:lnTo>
                <a:lnTo>
                  <a:pt x="2206814" y="200282"/>
                </a:lnTo>
                <a:lnTo>
                  <a:pt x="2139338" y="164032"/>
                </a:lnTo>
                <a:lnTo>
                  <a:pt x="2100919" y="146939"/>
                </a:lnTo>
                <a:lnTo>
                  <a:pt x="2059543" y="130584"/>
                </a:lnTo>
                <a:lnTo>
                  <a:pt x="2015332" y="115006"/>
                </a:lnTo>
                <a:lnTo>
                  <a:pt x="1968407" y="100244"/>
                </a:lnTo>
                <a:lnTo>
                  <a:pt x="1918891" y="86336"/>
                </a:lnTo>
                <a:lnTo>
                  <a:pt x="1866905" y="73320"/>
                </a:lnTo>
                <a:lnTo>
                  <a:pt x="1812572" y="61234"/>
                </a:lnTo>
                <a:lnTo>
                  <a:pt x="1756014" y="50117"/>
                </a:lnTo>
                <a:lnTo>
                  <a:pt x="1697353" y="40008"/>
                </a:lnTo>
                <a:lnTo>
                  <a:pt x="1636711" y="30944"/>
                </a:lnTo>
                <a:lnTo>
                  <a:pt x="1574210" y="22965"/>
                </a:lnTo>
                <a:lnTo>
                  <a:pt x="1509973" y="16107"/>
                </a:lnTo>
                <a:lnTo>
                  <a:pt x="1444120" y="10411"/>
                </a:lnTo>
                <a:lnTo>
                  <a:pt x="1376775" y="5913"/>
                </a:lnTo>
                <a:lnTo>
                  <a:pt x="1308059" y="2653"/>
                </a:lnTo>
                <a:lnTo>
                  <a:pt x="1238094" y="669"/>
                </a:lnTo>
                <a:lnTo>
                  <a:pt x="1167003" y="0"/>
                </a:lnTo>
                <a:close/>
              </a:path>
            </a:pathLst>
          </a:custGeom>
          <a:solidFill>
            <a:srgbClr val="5B9BD4"/>
          </a:solidFill>
        </p:spPr>
        <p:txBody>
          <a:bodyPr wrap="square" lIns="0" tIns="0" rIns="0" bIns="0" rtlCol="0"/>
          <a:lstStyle/>
          <a:p>
            <a:endParaRPr/>
          </a:p>
        </p:txBody>
      </p:sp>
      <p:sp>
        <p:nvSpPr>
          <p:cNvPr id="25" name="object 25"/>
          <p:cNvSpPr/>
          <p:nvPr/>
        </p:nvSpPr>
        <p:spPr>
          <a:xfrm>
            <a:off x="5087492" y="4077842"/>
            <a:ext cx="2334260" cy="367030"/>
          </a:xfrm>
          <a:custGeom>
            <a:avLst/>
            <a:gdLst/>
            <a:ahLst/>
            <a:cxnLst/>
            <a:rect l="l" t="t" r="r" b="b"/>
            <a:pathLst>
              <a:path w="2334259" h="367029">
                <a:moveTo>
                  <a:pt x="2334006" y="0"/>
                </a:moveTo>
                <a:lnTo>
                  <a:pt x="2325568" y="44360"/>
                </a:lnTo>
                <a:lnTo>
                  <a:pt x="2300906" y="87150"/>
                </a:lnTo>
                <a:lnTo>
                  <a:pt x="2260996" y="128063"/>
                </a:lnTo>
                <a:lnTo>
                  <a:pt x="2206814" y="166792"/>
                </a:lnTo>
                <a:lnTo>
                  <a:pt x="2139338" y="203029"/>
                </a:lnTo>
                <a:lnTo>
                  <a:pt x="2100919" y="220117"/>
                </a:lnTo>
                <a:lnTo>
                  <a:pt x="2059543" y="236467"/>
                </a:lnTo>
                <a:lnTo>
                  <a:pt x="2015332" y="252040"/>
                </a:lnTo>
                <a:lnTo>
                  <a:pt x="1968407" y="266799"/>
                </a:lnTo>
                <a:lnTo>
                  <a:pt x="1918891" y="280704"/>
                </a:lnTo>
                <a:lnTo>
                  <a:pt x="1866905" y="293718"/>
                </a:lnTo>
                <a:lnTo>
                  <a:pt x="1812572" y="305801"/>
                </a:lnTo>
                <a:lnTo>
                  <a:pt x="1756014" y="316916"/>
                </a:lnTo>
                <a:lnTo>
                  <a:pt x="1697353" y="327024"/>
                </a:lnTo>
                <a:lnTo>
                  <a:pt x="1636711" y="336087"/>
                </a:lnTo>
                <a:lnTo>
                  <a:pt x="1574210" y="344066"/>
                </a:lnTo>
                <a:lnTo>
                  <a:pt x="1509973" y="350922"/>
                </a:lnTo>
                <a:lnTo>
                  <a:pt x="1444120" y="356619"/>
                </a:lnTo>
                <a:lnTo>
                  <a:pt x="1376775" y="361116"/>
                </a:lnTo>
                <a:lnTo>
                  <a:pt x="1308059" y="364376"/>
                </a:lnTo>
                <a:lnTo>
                  <a:pt x="1238094" y="366360"/>
                </a:lnTo>
                <a:lnTo>
                  <a:pt x="1167003" y="367029"/>
                </a:lnTo>
                <a:lnTo>
                  <a:pt x="1095911" y="366360"/>
                </a:lnTo>
                <a:lnTo>
                  <a:pt x="1025946" y="364376"/>
                </a:lnTo>
                <a:lnTo>
                  <a:pt x="957230" y="361116"/>
                </a:lnTo>
                <a:lnTo>
                  <a:pt x="889885" y="356619"/>
                </a:lnTo>
                <a:lnTo>
                  <a:pt x="824032" y="350922"/>
                </a:lnTo>
                <a:lnTo>
                  <a:pt x="759795" y="344066"/>
                </a:lnTo>
                <a:lnTo>
                  <a:pt x="697294" y="336087"/>
                </a:lnTo>
                <a:lnTo>
                  <a:pt x="636652" y="327024"/>
                </a:lnTo>
                <a:lnTo>
                  <a:pt x="577991" y="316916"/>
                </a:lnTo>
                <a:lnTo>
                  <a:pt x="521433" y="305801"/>
                </a:lnTo>
                <a:lnTo>
                  <a:pt x="467100" y="293718"/>
                </a:lnTo>
                <a:lnTo>
                  <a:pt x="415114" y="280704"/>
                </a:lnTo>
                <a:lnTo>
                  <a:pt x="365598" y="266799"/>
                </a:lnTo>
                <a:lnTo>
                  <a:pt x="318673" y="252040"/>
                </a:lnTo>
                <a:lnTo>
                  <a:pt x="274462" y="236467"/>
                </a:lnTo>
                <a:lnTo>
                  <a:pt x="233086" y="220117"/>
                </a:lnTo>
                <a:lnTo>
                  <a:pt x="194667" y="203029"/>
                </a:lnTo>
                <a:lnTo>
                  <a:pt x="159328" y="185241"/>
                </a:lnTo>
                <a:lnTo>
                  <a:pt x="98377" y="147719"/>
                </a:lnTo>
                <a:lnTo>
                  <a:pt x="51209" y="107860"/>
                </a:lnTo>
                <a:lnTo>
                  <a:pt x="18801" y="65970"/>
                </a:lnTo>
                <a:lnTo>
                  <a:pt x="2129" y="22357"/>
                </a:lnTo>
                <a:lnTo>
                  <a:pt x="0" y="0"/>
                </a:lnTo>
              </a:path>
            </a:pathLst>
          </a:custGeom>
          <a:ln w="12700">
            <a:solidFill>
              <a:srgbClr val="41709C"/>
            </a:solidFill>
          </a:ln>
        </p:spPr>
        <p:txBody>
          <a:bodyPr wrap="square" lIns="0" tIns="0" rIns="0" bIns="0" rtlCol="0"/>
          <a:lstStyle/>
          <a:p>
            <a:endParaRPr/>
          </a:p>
        </p:txBody>
      </p:sp>
      <p:sp>
        <p:nvSpPr>
          <p:cNvPr id="26" name="object 26"/>
          <p:cNvSpPr/>
          <p:nvPr/>
        </p:nvSpPr>
        <p:spPr>
          <a:xfrm>
            <a:off x="5087492" y="3710685"/>
            <a:ext cx="2334260" cy="2202815"/>
          </a:xfrm>
          <a:custGeom>
            <a:avLst/>
            <a:gdLst/>
            <a:ahLst/>
            <a:cxnLst/>
            <a:rect l="l" t="t" r="r" b="b"/>
            <a:pathLst>
              <a:path w="2334259" h="2202815">
                <a:moveTo>
                  <a:pt x="0" y="367156"/>
                </a:moveTo>
                <a:lnTo>
                  <a:pt x="8437" y="322770"/>
                </a:lnTo>
                <a:lnTo>
                  <a:pt x="33099" y="279958"/>
                </a:lnTo>
                <a:lnTo>
                  <a:pt x="73009" y="239026"/>
                </a:lnTo>
                <a:lnTo>
                  <a:pt x="127191" y="200282"/>
                </a:lnTo>
                <a:lnTo>
                  <a:pt x="194667" y="164032"/>
                </a:lnTo>
                <a:lnTo>
                  <a:pt x="233086" y="146939"/>
                </a:lnTo>
                <a:lnTo>
                  <a:pt x="274462" y="130584"/>
                </a:lnTo>
                <a:lnTo>
                  <a:pt x="318673" y="115006"/>
                </a:lnTo>
                <a:lnTo>
                  <a:pt x="365598" y="100244"/>
                </a:lnTo>
                <a:lnTo>
                  <a:pt x="415114" y="86336"/>
                </a:lnTo>
                <a:lnTo>
                  <a:pt x="467100" y="73320"/>
                </a:lnTo>
                <a:lnTo>
                  <a:pt x="521433" y="61234"/>
                </a:lnTo>
                <a:lnTo>
                  <a:pt x="577991" y="50117"/>
                </a:lnTo>
                <a:lnTo>
                  <a:pt x="636652" y="40008"/>
                </a:lnTo>
                <a:lnTo>
                  <a:pt x="697294" y="30944"/>
                </a:lnTo>
                <a:lnTo>
                  <a:pt x="759795" y="22965"/>
                </a:lnTo>
                <a:lnTo>
                  <a:pt x="824032" y="16107"/>
                </a:lnTo>
                <a:lnTo>
                  <a:pt x="889885" y="10411"/>
                </a:lnTo>
                <a:lnTo>
                  <a:pt x="957230" y="5913"/>
                </a:lnTo>
                <a:lnTo>
                  <a:pt x="1025946" y="2653"/>
                </a:lnTo>
                <a:lnTo>
                  <a:pt x="1095911" y="669"/>
                </a:lnTo>
                <a:lnTo>
                  <a:pt x="1167003" y="0"/>
                </a:lnTo>
                <a:lnTo>
                  <a:pt x="1238094" y="669"/>
                </a:lnTo>
                <a:lnTo>
                  <a:pt x="1308059" y="2653"/>
                </a:lnTo>
                <a:lnTo>
                  <a:pt x="1376775" y="5913"/>
                </a:lnTo>
                <a:lnTo>
                  <a:pt x="1444120" y="10411"/>
                </a:lnTo>
                <a:lnTo>
                  <a:pt x="1509973" y="16107"/>
                </a:lnTo>
                <a:lnTo>
                  <a:pt x="1574210" y="22965"/>
                </a:lnTo>
                <a:lnTo>
                  <a:pt x="1636711" y="30944"/>
                </a:lnTo>
                <a:lnTo>
                  <a:pt x="1697353" y="40008"/>
                </a:lnTo>
                <a:lnTo>
                  <a:pt x="1756014" y="50117"/>
                </a:lnTo>
                <a:lnTo>
                  <a:pt x="1812572" y="61234"/>
                </a:lnTo>
                <a:lnTo>
                  <a:pt x="1866905" y="73320"/>
                </a:lnTo>
                <a:lnTo>
                  <a:pt x="1918891" y="86336"/>
                </a:lnTo>
                <a:lnTo>
                  <a:pt x="1968407" y="100244"/>
                </a:lnTo>
                <a:lnTo>
                  <a:pt x="2015332" y="115006"/>
                </a:lnTo>
                <a:lnTo>
                  <a:pt x="2059543" y="130584"/>
                </a:lnTo>
                <a:lnTo>
                  <a:pt x="2100919" y="146939"/>
                </a:lnTo>
                <a:lnTo>
                  <a:pt x="2139338" y="164032"/>
                </a:lnTo>
                <a:lnTo>
                  <a:pt x="2174677" y="181826"/>
                </a:lnTo>
                <a:lnTo>
                  <a:pt x="2235628" y="219361"/>
                </a:lnTo>
                <a:lnTo>
                  <a:pt x="2282796" y="259238"/>
                </a:lnTo>
                <a:lnTo>
                  <a:pt x="2315204" y="301148"/>
                </a:lnTo>
                <a:lnTo>
                  <a:pt x="2331876" y="344786"/>
                </a:lnTo>
                <a:lnTo>
                  <a:pt x="2334006" y="367156"/>
                </a:lnTo>
                <a:lnTo>
                  <a:pt x="2334006" y="1835403"/>
                </a:lnTo>
                <a:lnTo>
                  <a:pt x="2325568" y="1879780"/>
                </a:lnTo>
                <a:lnTo>
                  <a:pt x="2300906" y="1922584"/>
                </a:lnTo>
                <a:lnTo>
                  <a:pt x="2260996" y="1963509"/>
                </a:lnTo>
                <a:lnTo>
                  <a:pt x="2206814" y="2002248"/>
                </a:lnTo>
                <a:lnTo>
                  <a:pt x="2139338" y="2038494"/>
                </a:lnTo>
                <a:lnTo>
                  <a:pt x="2100919" y="2055586"/>
                </a:lnTo>
                <a:lnTo>
                  <a:pt x="2059543" y="2071939"/>
                </a:lnTo>
                <a:lnTo>
                  <a:pt x="2015332" y="2087516"/>
                </a:lnTo>
                <a:lnTo>
                  <a:pt x="1968407" y="2102277"/>
                </a:lnTo>
                <a:lnTo>
                  <a:pt x="1918891" y="2116185"/>
                </a:lnTo>
                <a:lnTo>
                  <a:pt x="1866905" y="2129201"/>
                </a:lnTo>
                <a:lnTo>
                  <a:pt x="1812572" y="2141286"/>
                </a:lnTo>
                <a:lnTo>
                  <a:pt x="1756014" y="2152403"/>
                </a:lnTo>
                <a:lnTo>
                  <a:pt x="1697353" y="2162512"/>
                </a:lnTo>
                <a:lnTo>
                  <a:pt x="1636711" y="2171576"/>
                </a:lnTo>
                <a:lnTo>
                  <a:pt x="1574210" y="2179556"/>
                </a:lnTo>
                <a:lnTo>
                  <a:pt x="1509973" y="2186414"/>
                </a:lnTo>
                <a:lnTo>
                  <a:pt x="1444120" y="2192110"/>
                </a:lnTo>
                <a:lnTo>
                  <a:pt x="1376775" y="2196608"/>
                </a:lnTo>
                <a:lnTo>
                  <a:pt x="1308059" y="2199868"/>
                </a:lnTo>
                <a:lnTo>
                  <a:pt x="1238094" y="2201852"/>
                </a:lnTo>
                <a:lnTo>
                  <a:pt x="1167003" y="2202522"/>
                </a:lnTo>
                <a:lnTo>
                  <a:pt x="1095911" y="2201852"/>
                </a:lnTo>
                <a:lnTo>
                  <a:pt x="1025946" y="2199868"/>
                </a:lnTo>
                <a:lnTo>
                  <a:pt x="957230" y="2196608"/>
                </a:lnTo>
                <a:lnTo>
                  <a:pt x="889885" y="2192110"/>
                </a:lnTo>
                <a:lnTo>
                  <a:pt x="824032" y="2186414"/>
                </a:lnTo>
                <a:lnTo>
                  <a:pt x="759795" y="2179556"/>
                </a:lnTo>
                <a:lnTo>
                  <a:pt x="697294" y="2171576"/>
                </a:lnTo>
                <a:lnTo>
                  <a:pt x="636652" y="2162512"/>
                </a:lnTo>
                <a:lnTo>
                  <a:pt x="577991" y="2152403"/>
                </a:lnTo>
                <a:lnTo>
                  <a:pt x="521433" y="2141286"/>
                </a:lnTo>
                <a:lnTo>
                  <a:pt x="467100" y="2129201"/>
                </a:lnTo>
                <a:lnTo>
                  <a:pt x="415114" y="2116185"/>
                </a:lnTo>
                <a:lnTo>
                  <a:pt x="365598" y="2102277"/>
                </a:lnTo>
                <a:lnTo>
                  <a:pt x="318673" y="2087516"/>
                </a:lnTo>
                <a:lnTo>
                  <a:pt x="274462" y="2071939"/>
                </a:lnTo>
                <a:lnTo>
                  <a:pt x="233086" y="2055586"/>
                </a:lnTo>
                <a:lnTo>
                  <a:pt x="194667" y="2038494"/>
                </a:lnTo>
                <a:lnTo>
                  <a:pt x="159328" y="2020702"/>
                </a:lnTo>
                <a:lnTo>
                  <a:pt x="98377" y="1983171"/>
                </a:lnTo>
                <a:lnTo>
                  <a:pt x="51209" y="1943300"/>
                </a:lnTo>
                <a:lnTo>
                  <a:pt x="18801" y="1901397"/>
                </a:lnTo>
                <a:lnTo>
                  <a:pt x="2129" y="1857769"/>
                </a:lnTo>
                <a:lnTo>
                  <a:pt x="0" y="1835403"/>
                </a:lnTo>
                <a:lnTo>
                  <a:pt x="0" y="367156"/>
                </a:lnTo>
                <a:close/>
              </a:path>
            </a:pathLst>
          </a:custGeom>
          <a:ln w="12700">
            <a:solidFill>
              <a:srgbClr val="41709C"/>
            </a:solidFill>
          </a:ln>
        </p:spPr>
        <p:txBody>
          <a:bodyPr wrap="square" lIns="0" tIns="0" rIns="0" bIns="0" rtlCol="0"/>
          <a:lstStyle/>
          <a:p>
            <a:endParaRPr/>
          </a:p>
        </p:txBody>
      </p:sp>
      <p:sp>
        <p:nvSpPr>
          <p:cNvPr id="29" name="object 29"/>
          <p:cNvSpPr/>
          <p:nvPr/>
        </p:nvSpPr>
        <p:spPr>
          <a:xfrm>
            <a:off x="2078482" y="3071748"/>
            <a:ext cx="2334260" cy="1311910"/>
          </a:xfrm>
          <a:custGeom>
            <a:avLst/>
            <a:gdLst/>
            <a:ahLst/>
            <a:cxnLst/>
            <a:rect l="l" t="t" r="r" b="b"/>
            <a:pathLst>
              <a:path w="2334260" h="1311910">
                <a:moveTo>
                  <a:pt x="1167003" y="0"/>
                </a:moveTo>
                <a:lnTo>
                  <a:pt x="1093199" y="429"/>
                </a:lnTo>
                <a:lnTo>
                  <a:pt x="1020615" y="1701"/>
                </a:lnTo>
                <a:lnTo>
                  <a:pt x="949387" y="3790"/>
                </a:lnTo>
                <a:lnTo>
                  <a:pt x="879654" y="6671"/>
                </a:lnTo>
                <a:lnTo>
                  <a:pt x="811550" y="10317"/>
                </a:lnTo>
                <a:lnTo>
                  <a:pt x="745213" y="14703"/>
                </a:lnTo>
                <a:lnTo>
                  <a:pt x="680779" y="19805"/>
                </a:lnTo>
                <a:lnTo>
                  <a:pt x="618385" y="25595"/>
                </a:lnTo>
                <a:lnTo>
                  <a:pt x="558169" y="32049"/>
                </a:lnTo>
                <a:lnTo>
                  <a:pt x="500266" y="39141"/>
                </a:lnTo>
                <a:lnTo>
                  <a:pt x="444813" y="46846"/>
                </a:lnTo>
                <a:lnTo>
                  <a:pt x="391947" y="55138"/>
                </a:lnTo>
                <a:lnTo>
                  <a:pt x="341804" y="63992"/>
                </a:lnTo>
                <a:lnTo>
                  <a:pt x="294522" y="73381"/>
                </a:lnTo>
                <a:lnTo>
                  <a:pt x="250237" y="83281"/>
                </a:lnTo>
                <a:lnTo>
                  <a:pt x="209086" y="93666"/>
                </a:lnTo>
                <a:lnTo>
                  <a:pt x="171205" y="104510"/>
                </a:lnTo>
                <a:lnTo>
                  <a:pt x="105801" y="127474"/>
                </a:lnTo>
                <a:lnTo>
                  <a:pt x="55119" y="151970"/>
                </a:lnTo>
                <a:lnTo>
                  <a:pt x="20253" y="177792"/>
                </a:lnTo>
                <a:lnTo>
                  <a:pt x="0" y="218566"/>
                </a:lnTo>
                <a:lnTo>
                  <a:pt x="0" y="1092962"/>
                </a:lnTo>
                <a:lnTo>
                  <a:pt x="20253" y="1133736"/>
                </a:lnTo>
                <a:lnTo>
                  <a:pt x="55119" y="1159558"/>
                </a:lnTo>
                <a:lnTo>
                  <a:pt x="105801" y="1184054"/>
                </a:lnTo>
                <a:lnTo>
                  <a:pt x="171205" y="1207018"/>
                </a:lnTo>
                <a:lnTo>
                  <a:pt x="209086" y="1217862"/>
                </a:lnTo>
                <a:lnTo>
                  <a:pt x="250237" y="1228247"/>
                </a:lnTo>
                <a:lnTo>
                  <a:pt x="294522" y="1238147"/>
                </a:lnTo>
                <a:lnTo>
                  <a:pt x="341804" y="1247536"/>
                </a:lnTo>
                <a:lnTo>
                  <a:pt x="391947" y="1256390"/>
                </a:lnTo>
                <a:lnTo>
                  <a:pt x="444813" y="1264682"/>
                </a:lnTo>
                <a:lnTo>
                  <a:pt x="500266" y="1272387"/>
                </a:lnTo>
                <a:lnTo>
                  <a:pt x="558169" y="1279479"/>
                </a:lnTo>
                <a:lnTo>
                  <a:pt x="618385" y="1285933"/>
                </a:lnTo>
                <a:lnTo>
                  <a:pt x="680779" y="1291723"/>
                </a:lnTo>
                <a:lnTo>
                  <a:pt x="745213" y="1296825"/>
                </a:lnTo>
                <a:lnTo>
                  <a:pt x="811550" y="1301211"/>
                </a:lnTo>
                <a:lnTo>
                  <a:pt x="879654" y="1304857"/>
                </a:lnTo>
                <a:lnTo>
                  <a:pt x="949387" y="1307738"/>
                </a:lnTo>
                <a:lnTo>
                  <a:pt x="1020615" y="1309827"/>
                </a:lnTo>
                <a:lnTo>
                  <a:pt x="1093199" y="1311099"/>
                </a:lnTo>
                <a:lnTo>
                  <a:pt x="1167003" y="1311528"/>
                </a:lnTo>
                <a:lnTo>
                  <a:pt x="1240806" y="1311099"/>
                </a:lnTo>
                <a:lnTo>
                  <a:pt x="1313390" y="1309827"/>
                </a:lnTo>
                <a:lnTo>
                  <a:pt x="1384618" y="1307738"/>
                </a:lnTo>
                <a:lnTo>
                  <a:pt x="1454351" y="1304857"/>
                </a:lnTo>
                <a:lnTo>
                  <a:pt x="1522455" y="1301211"/>
                </a:lnTo>
                <a:lnTo>
                  <a:pt x="1588792" y="1296825"/>
                </a:lnTo>
                <a:lnTo>
                  <a:pt x="1653226" y="1291723"/>
                </a:lnTo>
                <a:lnTo>
                  <a:pt x="1715620" y="1285933"/>
                </a:lnTo>
                <a:lnTo>
                  <a:pt x="1775836" y="1279479"/>
                </a:lnTo>
                <a:lnTo>
                  <a:pt x="1833739" y="1272387"/>
                </a:lnTo>
                <a:lnTo>
                  <a:pt x="1889192" y="1264682"/>
                </a:lnTo>
                <a:lnTo>
                  <a:pt x="1942058" y="1256390"/>
                </a:lnTo>
                <a:lnTo>
                  <a:pt x="1992201" y="1247536"/>
                </a:lnTo>
                <a:lnTo>
                  <a:pt x="2039483" y="1238147"/>
                </a:lnTo>
                <a:lnTo>
                  <a:pt x="2083768" y="1228247"/>
                </a:lnTo>
                <a:lnTo>
                  <a:pt x="2124919" y="1217862"/>
                </a:lnTo>
                <a:lnTo>
                  <a:pt x="2162800" y="1207018"/>
                </a:lnTo>
                <a:lnTo>
                  <a:pt x="2228204" y="1184054"/>
                </a:lnTo>
                <a:lnTo>
                  <a:pt x="2278886" y="1159558"/>
                </a:lnTo>
                <a:lnTo>
                  <a:pt x="2313752" y="1133736"/>
                </a:lnTo>
                <a:lnTo>
                  <a:pt x="2334006" y="1092962"/>
                </a:lnTo>
                <a:lnTo>
                  <a:pt x="2334006" y="218566"/>
                </a:lnTo>
                <a:lnTo>
                  <a:pt x="2313752" y="177792"/>
                </a:lnTo>
                <a:lnTo>
                  <a:pt x="2278886" y="151970"/>
                </a:lnTo>
                <a:lnTo>
                  <a:pt x="2228204" y="127474"/>
                </a:lnTo>
                <a:lnTo>
                  <a:pt x="2162800" y="104510"/>
                </a:lnTo>
                <a:lnTo>
                  <a:pt x="2124919" y="93666"/>
                </a:lnTo>
                <a:lnTo>
                  <a:pt x="2083768" y="83281"/>
                </a:lnTo>
                <a:lnTo>
                  <a:pt x="2039483" y="73381"/>
                </a:lnTo>
                <a:lnTo>
                  <a:pt x="1992201" y="63992"/>
                </a:lnTo>
                <a:lnTo>
                  <a:pt x="1942058" y="55138"/>
                </a:lnTo>
                <a:lnTo>
                  <a:pt x="1889192" y="46846"/>
                </a:lnTo>
                <a:lnTo>
                  <a:pt x="1833739" y="39141"/>
                </a:lnTo>
                <a:lnTo>
                  <a:pt x="1775836" y="32049"/>
                </a:lnTo>
                <a:lnTo>
                  <a:pt x="1715620" y="25595"/>
                </a:lnTo>
                <a:lnTo>
                  <a:pt x="1653226" y="19805"/>
                </a:lnTo>
                <a:lnTo>
                  <a:pt x="1588792" y="14703"/>
                </a:lnTo>
                <a:lnTo>
                  <a:pt x="1522455" y="10317"/>
                </a:lnTo>
                <a:lnTo>
                  <a:pt x="1454351" y="6671"/>
                </a:lnTo>
                <a:lnTo>
                  <a:pt x="1384618" y="3790"/>
                </a:lnTo>
                <a:lnTo>
                  <a:pt x="1313390" y="1701"/>
                </a:lnTo>
                <a:lnTo>
                  <a:pt x="1240806" y="429"/>
                </a:lnTo>
                <a:lnTo>
                  <a:pt x="1167003" y="0"/>
                </a:lnTo>
                <a:close/>
              </a:path>
            </a:pathLst>
          </a:custGeom>
          <a:solidFill>
            <a:srgbClr val="BCD6ED"/>
          </a:solidFill>
        </p:spPr>
        <p:txBody>
          <a:bodyPr wrap="square" lIns="0" tIns="0" rIns="0" bIns="0" rtlCol="0"/>
          <a:lstStyle/>
          <a:p>
            <a:endParaRPr/>
          </a:p>
        </p:txBody>
      </p:sp>
      <p:sp>
        <p:nvSpPr>
          <p:cNvPr id="30" name="object 30"/>
          <p:cNvSpPr/>
          <p:nvPr/>
        </p:nvSpPr>
        <p:spPr>
          <a:xfrm>
            <a:off x="2078482" y="3290315"/>
            <a:ext cx="2334260" cy="219075"/>
          </a:xfrm>
          <a:custGeom>
            <a:avLst/>
            <a:gdLst/>
            <a:ahLst/>
            <a:cxnLst/>
            <a:rect l="l" t="t" r="r" b="b"/>
            <a:pathLst>
              <a:path w="2334260" h="219075">
                <a:moveTo>
                  <a:pt x="2334006" y="0"/>
                </a:moveTo>
                <a:lnTo>
                  <a:pt x="2313752" y="40774"/>
                </a:lnTo>
                <a:lnTo>
                  <a:pt x="2278886" y="66596"/>
                </a:lnTo>
                <a:lnTo>
                  <a:pt x="2228204" y="91092"/>
                </a:lnTo>
                <a:lnTo>
                  <a:pt x="2162800" y="114056"/>
                </a:lnTo>
                <a:lnTo>
                  <a:pt x="2124919" y="124900"/>
                </a:lnTo>
                <a:lnTo>
                  <a:pt x="2083768" y="135285"/>
                </a:lnTo>
                <a:lnTo>
                  <a:pt x="2039483" y="145185"/>
                </a:lnTo>
                <a:lnTo>
                  <a:pt x="1992201" y="154574"/>
                </a:lnTo>
                <a:lnTo>
                  <a:pt x="1942058" y="163428"/>
                </a:lnTo>
                <a:lnTo>
                  <a:pt x="1889192" y="171720"/>
                </a:lnTo>
                <a:lnTo>
                  <a:pt x="1833739" y="179425"/>
                </a:lnTo>
                <a:lnTo>
                  <a:pt x="1775836" y="186517"/>
                </a:lnTo>
                <a:lnTo>
                  <a:pt x="1715620" y="192971"/>
                </a:lnTo>
                <a:lnTo>
                  <a:pt x="1653226" y="198761"/>
                </a:lnTo>
                <a:lnTo>
                  <a:pt x="1588792" y="203863"/>
                </a:lnTo>
                <a:lnTo>
                  <a:pt x="1522455" y="208249"/>
                </a:lnTo>
                <a:lnTo>
                  <a:pt x="1454351" y="211895"/>
                </a:lnTo>
                <a:lnTo>
                  <a:pt x="1384618" y="214776"/>
                </a:lnTo>
                <a:lnTo>
                  <a:pt x="1313390" y="216865"/>
                </a:lnTo>
                <a:lnTo>
                  <a:pt x="1240806" y="218137"/>
                </a:lnTo>
                <a:lnTo>
                  <a:pt x="1167003" y="218567"/>
                </a:lnTo>
                <a:lnTo>
                  <a:pt x="1093199" y="218137"/>
                </a:lnTo>
                <a:lnTo>
                  <a:pt x="1020615" y="216865"/>
                </a:lnTo>
                <a:lnTo>
                  <a:pt x="949387" y="214776"/>
                </a:lnTo>
                <a:lnTo>
                  <a:pt x="879654" y="211895"/>
                </a:lnTo>
                <a:lnTo>
                  <a:pt x="811550" y="208249"/>
                </a:lnTo>
                <a:lnTo>
                  <a:pt x="745213" y="203863"/>
                </a:lnTo>
                <a:lnTo>
                  <a:pt x="680779" y="198761"/>
                </a:lnTo>
                <a:lnTo>
                  <a:pt x="618385" y="192971"/>
                </a:lnTo>
                <a:lnTo>
                  <a:pt x="558169" y="186517"/>
                </a:lnTo>
                <a:lnTo>
                  <a:pt x="500266" y="179425"/>
                </a:lnTo>
                <a:lnTo>
                  <a:pt x="444813" y="171720"/>
                </a:lnTo>
                <a:lnTo>
                  <a:pt x="391947" y="163428"/>
                </a:lnTo>
                <a:lnTo>
                  <a:pt x="341804" y="154574"/>
                </a:lnTo>
                <a:lnTo>
                  <a:pt x="294522" y="145185"/>
                </a:lnTo>
                <a:lnTo>
                  <a:pt x="250237" y="135285"/>
                </a:lnTo>
                <a:lnTo>
                  <a:pt x="209086" y="124900"/>
                </a:lnTo>
                <a:lnTo>
                  <a:pt x="171205" y="114056"/>
                </a:lnTo>
                <a:lnTo>
                  <a:pt x="105801" y="91092"/>
                </a:lnTo>
                <a:lnTo>
                  <a:pt x="55119" y="66596"/>
                </a:lnTo>
                <a:lnTo>
                  <a:pt x="20253" y="40774"/>
                </a:lnTo>
                <a:lnTo>
                  <a:pt x="2295" y="13829"/>
                </a:lnTo>
                <a:lnTo>
                  <a:pt x="0" y="0"/>
                </a:lnTo>
              </a:path>
            </a:pathLst>
          </a:custGeom>
          <a:ln w="12700">
            <a:solidFill>
              <a:srgbClr val="41709C"/>
            </a:solidFill>
          </a:ln>
        </p:spPr>
        <p:txBody>
          <a:bodyPr wrap="square" lIns="0" tIns="0" rIns="0" bIns="0" rtlCol="0"/>
          <a:lstStyle/>
          <a:p>
            <a:endParaRPr/>
          </a:p>
        </p:txBody>
      </p:sp>
      <p:sp>
        <p:nvSpPr>
          <p:cNvPr id="31" name="object 31"/>
          <p:cNvSpPr/>
          <p:nvPr/>
        </p:nvSpPr>
        <p:spPr>
          <a:xfrm>
            <a:off x="2078482" y="3071748"/>
            <a:ext cx="2334260" cy="1311910"/>
          </a:xfrm>
          <a:custGeom>
            <a:avLst/>
            <a:gdLst/>
            <a:ahLst/>
            <a:cxnLst/>
            <a:rect l="l" t="t" r="r" b="b"/>
            <a:pathLst>
              <a:path w="2334260" h="1311910">
                <a:moveTo>
                  <a:pt x="0" y="218566"/>
                </a:moveTo>
                <a:lnTo>
                  <a:pt x="20253" y="177792"/>
                </a:lnTo>
                <a:lnTo>
                  <a:pt x="55119" y="151970"/>
                </a:lnTo>
                <a:lnTo>
                  <a:pt x="105801" y="127474"/>
                </a:lnTo>
                <a:lnTo>
                  <a:pt x="171205" y="104510"/>
                </a:lnTo>
                <a:lnTo>
                  <a:pt x="209086" y="93666"/>
                </a:lnTo>
                <a:lnTo>
                  <a:pt x="250237" y="83281"/>
                </a:lnTo>
                <a:lnTo>
                  <a:pt x="294522" y="73381"/>
                </a:lnTo>
                <a:lnTo>
                  <a:pt x="341804" y="63992"/>
                </a:lnTo>
                <a:lnTo>
                  <a:pt x="391947" y="55138"/>
                </a:lnTo>
                <a:lnTo>
                  <a:pt x="444813" y="46846"/>
                </a:lnTo>
                <a:lnTo>
                  <a:pt x="500266" y="39141"/>
                </a:lnTo>
                <a:lnTo>
                  <a:pt x="558169" y="32049"/>
                </a:lnTo>
                <a:lnTo>
                  <a:pt x="618385" y="25595"/>
                </a:lnTo>
                <a:lnTo>
                  <a:pt x="680779" y="19805"/>
                </a:lnTo>
                <a:lnTo>
                  <a:pt x="745213" y="14703"/>
                </a:lnTo>
                <a:lnTo>
                  <a:pt x="811550" y="10317"/>
                </a:lnTo>
                <a:lnTo>
                  <a:pt x="879654" y="6671"/>
                </a:lnTo>
                <a:lnTo>
                  <a:pt x="949387" y="3790"/>
                </a:lnTo>
                <a:lnTo>
                  <a:pt x="1020615" y="1701"/>
                </a:lnTo>
                <a:lnTo>
                  <a:pt x="1093199" y="429"/>
                </a:lnTo>
                <a:lnTo>
                  <a:pt x="1167003" y="0"/>
                </a:lnTo>
                <a:lnTo>
                  <a:pt x="1240806" y="429"/>
                </a:lnTo>
                <a:lnTo>
                  <a:pt x="1313390" y="1701"/>
                </a:lnTo>
                <a:lnTo>
                  <a:pt x="1384618" y="3790"/>
                </a:lnTo>
                <a:lnTo>
                  <a:pt x="1454351" y="6671"/>
                </a:lnTo>
                <a:lnTo>
                  <a:pt x="1522455" y="10317"/>
                </a:lnTo>
                <a:lnTo>
                  <a:pt x="1588792" y="14703"/>
                </a:lnTo>
                <a:lnTo>
                  <a:pt x="1653226" y="19805"/>
                </a:lnTo>
                <a:lnTo>
                  <a:pt x="1715620" y="25595"/>
                </a:lnTo>
                <a:lnTo>
                  <a:pt x="1775836" y="32049"/>
                </a:lnTo>
                <a:lnTo>
                  <a:pt x="1833739" y="39141"/>
                </a:lnTo>
                <a:lnTo>
                  <a:pt x="1889192" y="46846"/>
                </a:lnTo>
                <a:lnTo>
                  <a:pt x="1942058" y="55138"/>
                </a:lnTo>
                <a:lnTo>
                  <a:pt x="1992201" y="63992"/>
                </a:lnTo>
                <a:lnTo>
                  <a:pt x="2039483" y="73381"/>
                </a:lnTo>
                <a:lnTo>
                  <a:pt x="2083768" y="83281"/>
                </a:lnTo>
                <a:lnTo>
                  <a:pt x="2124919" y="93666"/>
                </a:lnTo>
                <a:lnTo>
                  <a:pt x="2162800" y="104510"/>
                </a:lnTo>
                <a:lnTo>
                  <a:pt x="2228204" y="127474"/>
                </a:lnTo>
                <a:lnTo>
                  <a:pt x="2278886" y="151970"/>
                </a:lnTo>
                <a:lnTo>
                  <a:pt x="2313752" y="177792"/>
                </a:lnTo>
                <a:lnTo>
                  <a:pt x="2334006" y="218566"/>
                </a:lnTo>
                <a:lnTo>
                  <a:pt x="2334006" y="1092962"/>
                </a:lnTo>
                <a:lnTo>
                  <a:pt x="2313752" y="1133736"/>
                </a:lnTo>
                <a:lnTo>
                  <a:pt x="2278886" y="1159558"/>
                </a:lnTo>
                <a:lnTo>
                  <a:pt x="2228204" y="1184054"/>
                </a:lnTo>
                <a:lnTo>
                  <a:pt x="2162800" y="1207018"/>
                </a:lnTo>
                <a:lnTo>
                  <a:pt x="2124919" y="1217862"/>
                </a:lnTo>
                <a:lnTo>
                  <a:pt x="2083768" y="1228247"/>
                </a:lnTo>
                <a:lnTo>
                  <a:pt x="2039483" y="1238147"/>
                </a:lnTo>
                <a:lnTo>
                  <a:pt x="1992201" y="1247536"/>
                </a:lnTo>
                <a:lnTo>
                  <a:pt x="1942058" y="1256390"/>
                </a:lnTo>
                <a:lnTo>
                  <a:pt x="1889192" y="1264682"/>
                </a:lnTo>
                <a:lnTo>
                  <a:pt x="1833739" y="1272387"/>
                </a:lnTo>
                <a:lnTo>
                  <a:pt x="1775836" y="1279479"/>
                </a:lnTo>
                <a:lnTo>
                  <a:pt x="1715620" y="1285933"/>
                </a:lnTo>
                <a:lnTo>
                  <a:pt x="1653226" y="1291723"/>
                </a:lnTo>
                <a:lnTo>
                  <a:pt x="1588792" y="1296825"/>
                </a:lnTo>
                <a:lnTo>
                  <a:pt x="1522455" y="1301211"/>
                </a:lnTo>
                <a:lnTo>
                  <a:pt x="1454351" y="1304857"/>
                </a:lnTo>
                <a:lnTo>
                  <a:pt x="1384618" y="1307738"/>
                </a:lnTo>
                <a:lnTo>
                  <a:pt x="1313390" y="1309827"/>
                </a:lnTo>
                <a:lnTo>
                  <a:pt x="1240806" y="1311099"/>
                </a:lnTo>
                <a:lnTo>
                  <a:pt x="1167003" y="1311528"/>
                </a:lnTo>
                <a:lnTo>
                  <a:pt x="1093199" y="1311099"/>
                </a:lnTo>
                <a:lnTo>
                  <a:pt x="1020615" y="1309827"/>
                </a:lnTo>
                <a:lnTo>
                  <a:pt x="949387" y="1307738"/>
                </a:lnTo>
                <a:lnTo>
                  <a:pt x="879654" y="1304857"/>
                </a:lnTo>
                <a:lnTo>
                  <a:pt x="811550" y="1301211"/>
                </a:lnTo>
                <a:lnTo>
                  <a:pt x="745213" y="1296825"/>
                </a:lnTo>
                <a:lnTo>
                  <a:pt x="680779" y="1291723"/>
                </a:lnTo>
                <a:lnTo>
                  <a:pt x="618385" y="1285933"/>
                </a:lnTo>
                <a:lnTo>
                  <a:pt x="558169" y="1279479"/>
                </a:lnTo>
                <a:lnTo>
                  <a:pt x="500266" y="1272387"/>
                </a:lnTo>
                <a:lnTo>
                  <a:pt x="444813" y="1264682"/>
                </a:lnTo>
                <a:lnTo>
                  <a:pt x="391947" y="1256390"/>
                </a:lnTo>
                <a:lnTo>
                  <a:pt x="341804" y="1247536"/>
                </a:lnTo>
                <a:lnTo>
                  <a:pt x="294522" y="1238147"/>
                </a:lnTo>
                <a:lnTo>
                  <a:pt x="250237" y="1228247"/>
                </a:lnTo>
                <a:lnTo>
                  <a:pt x="209086" y="1217862"/>
                </a:lnTo>
                <a:lnTo>
                  <a:pt x="171205" y="1207018"/>
                </a:lnTo>
                <a:lnTo>
                  <a:pt x="105801" y="1184054"/>
                </a:lnTo>
                <a:lnTo>
                  <a:pt x="55119" y="1159558"/>
                </a:lnTo>
                <a:lnTo>
                  <a:pt x="20253" y="1133736"/>
                </a:lnTo>
                <a:lnTo>
                  <a:pt x="0" y="1092962"/>
                </a:lnTo>
                <a:lnTo>
                  <a:pt x="0" y="218566"/>
                </a:lnTo>
                <a:close/>
              </a:path>
            </a:pathLst>
          </a:custGeom>
          <a:ln w="12700">
            <a:solidFill>
              <a:srgbClr val="41709C"/>
            </a:solidFill>
          </a:ln>
        </p:spPr>
        <p:txBody>
          <a:bodyPr wrap="square" lIns="0" tIns="0" rIns="0" bIns="0" rtlCol="0"/>
          <a:lstStyle/>
          <a:p>
            <a:endParaRPr/>
          </a:p>
        </p:txBody>
      </p:sp>
      <p:sp>
        <p:nvSpPr>
          <p:cNvPr id="32" name="object 32"/>
          <p:cNvSpPr/>
          <p:nvPr/>
        </p:nvSpPr>
        <p:spPr>
          <a:xfrm>
            <a:off x="2115311" y="3118104"/>
            <a:ext cx="1331976" cy="594360"/>
          </a:xfrm>
          <a:prstGeom prst="rect">
            <a:avLst/>
          </a:prstGeom>
          <a:blipFill>
            <a:blip r:embed="rId2" cstate="print"/>
            <a:stretch>
              <a:fillRect/>
            </a:stretch>
          </a:blipFill>
        </p:spPr>
        <p:txBody>
          <a:bodyPr wrap="square" lIns="0" tIns="0" rIns="0" bIns="0" rtlCol="0"/>
          <a:lstStyle/>
          <a:p>
            <a:endParaRPr/>
          </a:p>
        </p:txBody>
      </p:sp>
      <p:sp>
        <p:nvSpPr>
          <p:cNvPr id="33" name="object 33"/>
          <p:cNvSpPr/>
          <p:nvPr/>
        </p:nvSpPr>
        <p:spPr>
          <a:xfrm>
            <a:off x="2357627" y="3128772"/>
            <a:ext cx="879348" cy="621791"/>
          </a:xfrm>
          <a:prstGeom prst="rect">
            <a:avLst/>
          </a:prstGeom>
          <a:blipFill>
            <a:blip r:embed="rId3" cstate="print"/>
            <a:stretch>
              <a:fillRect/>
            </a:stretch>
          </a:blipFill>
        </p:spPr>
        <p:txBody>
          <a:bodyPr wrap="square" lIns="0" tIns="0" rIns="0" bIns="0" rtlCol="0"/>
          <a:lstStyle/>
          <a:p>
            <a:endParaRPr/>
          </a:p>
        </p:txBody>
      </p:sp>
      <p:sp>
        <p:nvSpPr>
          <p:cNvPr id="34" name="object 34"/>
          <p:cNvSpPr/>
          <p:nvPr/>
        </p:nvSpPr>
        <p:spPr>
          <a:xfrm>
            <a:off x="2174494" y="3158363"/>
            <a:ext cx="1213485" cy="475615"/>
          </a:xfrm>
          <a:custGeom>
            <a:avLst/>
            <a:gdLst/>
            <a:ahLst/>
            <a:cxnLst/>
            <a:rect l="l" t="t" r="r" b="b"/>
            <a:pathLst>
              <a:path w="1213485" h="475614">
                <a:moveTo>
                  <a:pt x="606679" y="0"/>
                </a:moveTo>
                <a:lnTo>
                  <a:pt x="540580" y="1394"/>
                </a:lnTo>
                <a:lnTo>
                  <a:pt x="476542" y="5482"/>
                </a:lnTo>
                <a:lnTo>
                  <a:pt x="414934" y="12117"/>
                </a:lnTo>
                <a:lnTo>
                  <a:pt x="356127" y="21155"/>
                </a:lnTo>
                <a:lnTo>
                  <a:pt x="300491" y="32450"/>
                </a:lnTo>
                <a:lnTo>
                  <a:pt x="248396" y="45858"/>
                </a:lnTo>
                <a:lnTo>
                  <a:pt x="200213" y="61232"/>
                </a:lnTo>
                <a:lnTo>
                  <a:pt x="156312" y="78428"/>
                </a:lnTo>
                <a:lnTo>
                  <a:pt x="117063" y="97301"/>
                </a:lnTo>
                <a:lnTo>
                  <a:pt x="82836" y="117705"/>
                </a:lnTo>
                <a:lnTo>
                  <a:pt x="30932" y="162527"/>
                </a:lnTo>
                <a:lnTo>
                  <a:pt x="3560" y="211733"/>
                </a:lnTo>
                <a:lnTo>
                  <a:pt x="0" y="237616"/>
                </a:lnTo>
                <a:lnTo>
                  <a:pt x="3560" y="263500"/>
                </a:lnTo>
                <a:lnTo>
                  <a:pt x="30932" y="312706"/>
                </a:lnTo>
                <a:lnTo>
                  <a:pt x="82836" y="357528"/>
                </a:lnTo>
                <a:lnTo>
                  <a:pt x="117063" y="377932"/>
                </a:lnTo>
                <a:lnTo>
                  <a:pt x="156312" y="396805"/>
                </a:lnTo>
                <a:lnTo>
                  <a:pt x="200213" y="414001"/>
                </a:lnTo>
                <a:lnTo>
                  <a:pt x="248396" y="429375"/>
                </a:lnTo>
                <a:lnTo>
                  <a:pt x="300491" y="442783"/>
                </a:lnTo>
                <a:lnTo>
                  <a:pt x="356127" y="454078"/>
                </a:lnTo>
                <a:lnTo>
                  <a:pt x="414934" y="463116"/>
                </a:lnTo>
                <a:lnTo>
                  <a:pt x="476542" y="469751"/>
                </a:lnTo>
                <a:lnTo>
                  <a:pt x="540580" y="473839"/>
                </a:lnTo>
                <a:lnTo>
                  <a:pt x="606679" y="475234"/>
                </a:lnTo>
                <a:lnTo>
                  <a:pt x="672777" y="473839"/>
                </a:lnTo>
                <a:lnTo>
                  <a:pt x="736815" y="469751"/>
                </a:lnTo>
                <a:lnTo>
                  <a:pt x="798423" y="463116"/>
                </a:lnTo>
                <a:lnTo>
                  <a:pt x="857230" y="454078"/>
                </a:lnTo>
                <a:lnTo>
                  <a:pt x="912866" y="442783"/>
                </a:lnTo>
                <a:lnTo>
                  <a:pt x="964961" y="429375"/>
                </a:lnTo>
                <a:lnTo>
                  <a:pt x="1013144" y="414001"/>
                </a:lnTo>
                <a:lnTo>
                  <a:pt x="1057045" y="396805"/>
                </a:lnTo>
                <a:lnTo>
                  <a:pt x="1096294" y="377932"/>
                </a:lnTo>
                <a:lnTo>
                  <a:pt x="1130521" y="357528"/>
                </a:lnTo>
                <a:lnTo>
                  <a:pt x="1182425" y="312706"/>
                </a:lnTo>
                <a:lnTo>
                  <a:pt x="1209797" y="263500"/>
                </a:lnTo>
                <a:lnTo>
                  <a:pt x="1213358" y="237616"/>
                </a:lnTo>
                <a:lnTo>
                  <a:pt x="1209797" y="211733"/>
                </a:lnTo>
                <a:lnTo>
                  <a:pt x="1182425" y="162527"/>
                </a:lnTo>
                <a:lnTo>
                  <a:pt x="1130521" y="117705"/>
                </a:lnTo>
                <a:lnTo>
                  <a:pt x="1096294" y="97301"/>
                </a:lnTo>
                <a:lnTo>
                  <a:pt x="1057045" y="78428"/>
                </a:lnTo>
                <a:lnTo>
                  <a:pt x="1013144" y="61232"/>
                </a:lnTo>
                <a:lnTo>
                  <a:pt x="964961" y="45858"/>
                </a:lnTo>
                <a:lnTo>
                  <a:pt x="912866" y="32450"/>
                </a:lnTo>
                <a:lnTo>
                  <a:pt x="857230" y="21155"/>
                </a:lnTo>
                <a:lnTo>
                  <a:pt x="798423" y="12117"/>
                </a:lnTo>
                <a:lnTo>
                  <a:pt x="736815" y="5482"/>
                </a:lnTo>
                <a:lnTo>
                  <a:pt x="672777" y="1394"/>
                </a:lnTo>
                <a:lnTo>
                  <a:pt x="606679" y="0"/>
                </a:lnTo>
                <a:close/>
              </a:path>
            </a:pathLst>
          </a:custGeom>
          <a:solidFill>
            <a:srgbClr val="001F5F"/>
          </a:solidFill>
        </p:spPr>
        <p:txBody>
          <a:bodyPr wrap="square" lIns="0" tIns="0" rIns="0" bIns="0" rtlCol="0"/>
          <a:lstStyle/>
          <a:p>
            <a:endParaRPr/>
          </a:p>
        </p:txBody>
      </p:sp>
      <p:sp>
        <p:nvSpPr>
          <p:cNvPr id="35" name="object 35"/>
          <p:cNvSpPr/>
          <p:nvPr/>
        </p:nvSpPr>
        <p:spPr>
          <a:xfrm>
            <a:off x="3342132" y="3115055"/>
            <a:ext cx="929639" cy="594359"/>
          </a:xfrm>
          <a:prstGeom prst="rect">
            <a:avLst/>
          </a:prstGeom>
          <a:blipFill>
            <a:blip r:embed="rId4" cstate="print"/>
            <a:stretch>
              <a:fillRect/>
            </a:stretch>
          </a:blipFill>
        </p:spPr>
        <p:txBody>
          <a:bodyPr wrap="square" lIns="0" tIns="0" rIns="0" bIns="0" rtlCol="0"/>
          <a:lstStyle/>
          <a:p>
            <a:endParaRPr/>
          </a:p>
        </p:txBody>
      </p:sp>
      <p:sp>
        <p:nvSpPr>
          <p:cNvPr id="36" name="object 36"/>
          <p:cNvSpPr/>
          <p:nvPr/>
        </p:nvSpPr>
        <p:spPr>
          <a:xfrm>
            <a:off x="3496055" y="3153155"/>
            <a:ext cx="650748" cy="560832"/>
          </a:xfrm>
          <a:prstGeom prst="rect">
            <a:avLst/>
          </a:prstGeom>
          <a:blipFill>
            <a:blip r:embed="rId5" cstate="print"/>
            <a:stretch>
              <a:fillRect/>
            </a:stretch>
          </a:blipFill>
        </p:spPr>
        <p:txBody>
          <a:bodyPr wrap="square" lIns="0" tIns="0" rIns="0" bIns="0" rtlCol="0"/>
          <a:lstStyle/>
          <a:p>
            <a:endParaRPr/>
          </a:p>
        </p:txBody>
      </p:sp>
      <p:sp>
        <p:nvSpPr>
          <p:cNvPr id="37" name="object 37"/>
          <p:cNvSpPr/>
          <p:nvPr/>
        </p:nvSpPr>
        <p:spPr>
          <a:xfrm>
            <a:off x="3402329" y="3155823"/>
            <a:ext cx="810260" cy="475615"/>
          </a:xfrm>
          <a:custGeom>
            <a:avLst/>
            <a:gdLst/>
            <a:ahLst/>
            <a:cxnLst/>
            <a:rect l="l" t="t" r="r" b="b"/>
            <a:pathLst>
              <a:path w="810260" h="475614">
                <a:moveTo>
                  <a:pt x="404875" y="0"/>
                </a:moveTo>
                <a:lnTo>
                  <a:pt x="345037" y="2577"/>
                </a:lnTo>
                <a:lnTo>
                  <a:pt x="287927" y="10063"/>
                </a:lnTo>
                <a:lnTo>
                  <a:pt x="234173" y="22091"/>
                </a:lnTo>
                <a:lnTo>
                  <a:pt x="184399" y="38291"/>
                </a:lnTo>
                <a:lnTo>
                  <a:pt x="139231" y="58297"/>
                </a:lnTo>
                <a:lnTo>
                  <a:pt x="99295" y="81739"/>
                </a:lnTo>
                <a:lnTo>
                  <a:pt x="65217" y="108250"/>
                </a:lnTo>
                <a:lnTo>
                  <a:pt x="37623" y="137461"/>
                </a:lnTo>
                <a:lnTo>
                  <a:pt x="4388" y="202512"/>
                </a:lnTo>
                <a:lnTo>
                  <a:pt x="0" y="237616"/>
                </a:lnTo>
                <a:lnTo>
                  <a:pt x="4388" y="272721"/>
                </a:lnTo>
                <a:lnTo>
                  <a:pt x="37623" y="337772"/>
                </a:lnTo>
                <a:lnTo>
                  <a:pt x="65217" y="366983"/>
                </a:lnTo>
                <a:lnTo>
                  <a:pt x="99295" y="393494"/>
                </a:lnTo>
                <a:lnTo>
                  <a:pt x="139231" y="416936"/>
                </a:lnTo>
                <a:lnTo>
                  <a:pt x="184399" y="436942"/>
                </a:lnTo>
                <a:lnTo>
                  <a:pt x="234173" y="453142"/>
                </a:lnTo>
                <a:lnTo>
                  <a:pt x="287927" y="465170"/>
                </a:lnTo>
                <a:lnTo>
                  <a:pt x="345037" y="472656"/>
                </a:lnTo>
                <a:lnTo>
                  <a:pt x="404875" y="475233"/>
                </a:lnTo>
                <a:lnTo>
                  <a:pt x="464717" y="472656"/>
                </a:lnTo>
                <a:lnTo>
                  <a:pt x="521835" y="465170"/>
                </a:lnTo>
                <a:lnTo>
                  <a:pt x="575602" y="453142"/>
                </a:lnTo>
                <a:lnTo>
                  <a:pt x="625391" y="436942"/>
                </a:lnTo>
                <a:lnTo>
                  <a:pt x="670575" y="416936"/>
                </a:lnTo>
                <a:lnTo>
                  <a:pt x="710528" y="393494"/>
                </a:lnTo>
                <a:lnTo>
                  <a:pt x="744622" y="366983"/>
                </a:lnTo>
                <a:lnTo>
                  <a:pt x="772232" y="337772"/>
                </a:lnTo>
                <a:lnTo>
                  <a:pt x="805487" y="272721"/>
                </a:lnTo>
                <a:lnTo>
                  <a:pt x="809879" y="237616"/>
                </a:lnTo>
                <a:lnTo>
                  <a:pt x="805487" y="202512"/>
                </a:lnTo>
                <a:lnTo>
                  <a:pt x="772232" y="137461"/>
                </a:lnTo>
                <a:lnTo>
                  <a:pt x="744622" y="108250"/>
                </a:lnTo>
                <a:lnTo>
                  <a:pt x="710528" y="81739"/>
                </a:lnTo>
                <a:lnTo>
                  <a:pt x="670575" y="58297"/>
                </a:lnTo>
                <a:lnTo>
                  <a:pt x="625391" y="38291"/>
                </a:lnTo>
                <a:lnTo>
                  <a:pt x="575602" y="22091"/>
                </a:lnTo>
                <a:lnTo>
                  <a:pt x="521835" y="10063"/>
                </a:lnTo>
                <a:lnTo>
                  <a:pt x="464717" y="2577"/>
                </a:lnTo>
                <a:lnTo>
                  <a:pt x="404875" y="0"/>
                </a:lnTo>
                <a:close/>
              </a:path>
            </a:pathLst>
          </a:custGeom>
          <a:solidFill>
            <a:srgbClr val="001F5F"/>
          </a:solidFill>
        </p:spPr>
        <p:txBody>
          <a:bodyPr wrap="square" lIns="0" tIns="0" rIns="0" bIns="0" rtlCol="0"/>
          <a:lstStyle/>
          <a:p>
            <a:endParaRPr/>
          </a:p>
        </p:txBody>
      </p:sp>
      <p:sp>
        <p:nvSpPr>
          <p:cNvPr id="38" name="object 38"/>
          <p:cNvSpPr txBox="1"/>
          <p:nvPr/>
        </p:nvSpPr>
        <p:spPr>
          <a:xfrm>
            <a:off x="3624834" y="3225800"/>
            <a:ext cx="365125" cy="339725"/>
          </a:xfrm>
          <a:prstGeom prst="rect">
            <a:avLst/>
          </a:prstGeom>
        </p:spPr>
        <p:txBody>
          <a:bodyPr vert="horz" wrap="square" lIns="0" tIns="0" rIns="0" bIns="0" rtlCol="0">
            <a:spAutoFit/>
          </a:bodyPr>
          <a:lstStyle/>
          <a:p>
            <a:pPr marL="12700" marR="5080" indent="55880">
              <a:lnSpc>
                <a:spcPct val="100000"/>
              </a:lnSpc>
            </a:pPr>
            <a:r>
              <a:rPr sz="1050" b="1" dirty="0">
                <a:solidFill>
                  <a:srgbClr val="FFFFFF"/>
                </a:solidFill>
                <a:latin typeface="Calibri"/>
                <a:cs typeface="Calibri"/>
              </a:rPr>
              <a:t>VAT  14</a:t>
            </a:r>
            <a:r>
              <a:rPr sz="1050" b="1" spc="5" dirty="0">
                <a:solidFill>
                  <a:srgbClr val="FFFFFF"/>
                </a:solidFill>
                <a:latin typeface="Calibri"/>
                <a:cs typeface="Calibri"/>
              </a:rPr>
              <a:t>.</a:t>
            </a:r>
            <a:r>
              <a:rPr sz="1050" b="1" dirty="0">
                <a:solidFill>
                  <a:srgbClr val="FFFFFF"/>
                </a:solidFill>
                <a:latin typeface="Calibri"/>
                <a:cs typeface="Calibri"/>
              </a:rPr>
              <a:t>5%</a:t>
            </a:r>
            <a:endParaRPr sz="1050">
              <a:latin typeface="Calibri"/>
              <a:cs typeface="Calibri"/>
            </a:endParaRPr>
          </a:p>
        </p:txBody>
      </p:sp>
      <p:sp>
        <p:nvSpPr>
          <p:cNvPr id="39" name="object 39"/>
          <p:cNvSpPr/>
          <p:nvPr/>
        </p:nvSpPr>
        <p:spPr>
          <a:xfrm>
            <a:off x="3500628" y="3630167"/>
            <a:ext cx="970788" cy="592836"/>
          </a:xfrm>
          <a:prstGeom prst="rect">
            <a:avLst/>
          </a:prstGeom>
          <a:blipFill>
            <a:blip r:embed="rId6" cstate="print"/>
            <a:stretch>
              <a:fillRect/>
            </a:stretch>
          </a:blipFill>
        </p:spPr>
        <p:txBody>
          <a:bodyPr wrap="square" lIns="0" tIns="0" rIns="0" bIns="0" rtlCol="0"/>
          <a:lstStyle/>
          <a:p>
            <a:endParaRPr/>
          </a:p>
        </p:txBody>
      </p:sp>
      <p:sp>
        <p:nvSpPr>
          <p:cNvPr id="40" name="object 40"/>
          <p:cNvSpPr/>
          <p:nvPr/>
        </p:nvSpPr>
        <p:spPr>
          <a:xfrm>
            <a:off x="3675888" y="3668267"/>
            <a:ext cx="650748" cy="560832"/>
          </a:xfrm>
          <a:prstGeom prst="rect">
            <a:avLst/>
          </a:prstGeom>
          <a:blipFill>
            <a:blip r:embed="rId7" cstate="print"/>
            <a:stretch>
              <a:fillRect/>
            </a:stretch>
          </a:blipFill>
        </p:spPr>
        <p:txBody>
          <a:bodyPr wrap="square" lIns="0" tIns="0" rIns="0" bIns="0" rtlCol="0"/>
          <a:lstStyle/>
          <a:p>
            <a:endParaRPr/>
          </a:p>
        </p:txBody>
      </p:sp>
      <p:sp>
        <p:nvSpPr>
          <p:cNvPr id="41" name="object 41"/>
          <p:cNvSpPr/>
          <p:nvPr/>
        </p:nvSpPr>
        <p:spPr>
          <a:xfrm>
            <a:off x="3559683" y="3669919"/>
            <a:ext cx="852805" cy="475615"/>
          </a:xfrm>
          <a:custGeom>
            <a:avLst/>
            <a:gdLst/>
            <a:ahLst/>
            <a:cxnLst/>
            <a:rect l="l" t="t" r="r" b="b"/>
            <a:pathLst>
              <a:path w="852804" h="475614">
                <a:moveTo>
                  <a:pt x="426338" y="0"/>
                </a:moveTo>
                <a:lnTo>
                  <a:pt x="368487" y="2169"/>
                </a:lnTo>
                <a:lnTo>
                  <a:pt x="313002" y="8490"/>
                </a:lnTo>
                <a:lnTo>
                  <a:pt x="260389" y="18678"/>
                </a:lnTo>
                <a:lnTo>
                  <a:pt x="211158" y="32450"/>
                </a:lnTo>
                <a:lnTo>
                  <a:pt x="165817" y="49523"/>
                </a:lnTo>
                <a:lnTo>
                  <a:pt x="124872" y="69611"/>
                </a:lnTo>
                <a:lnTo>
                  <a:pt x="88833" y="92433"/>
                </a:lnTo>
                <a:lnTo>
                  <a:pt x="58208" y="117705"/>
                </a:lnTo>
                <a:lnTo>
                  <a:pt x="15229" y="174463"/>
                </a:lnTo>
                <a:lnTo>
                  <a:pt x="0" y="237616"/>
                </a:lnTo>
                <a:lnTo>
                  <a:pt x="3892" y="269878"/>
                </a:lnTo>
                <a:lnTo>
                  <a:pt x="33504" y="330144"/>
                </a:lnTo>
                <a:lnTo>
                  <a:pt x="88833" y="382854"/>
                </a:lnTo>
                <a:lnTo>
                  <a:pt x="124872" y="405669"/>
                </a:lnTo>
                <a:lnTo>
                  <a:pt x="165817" y="425749"/>
                </a:lnTo>
                <a:lnTo>
                  <a:pt x="211158" y="442811"/>
                </a:lnTo>
                <a:lnTo>
                  <a:pt x="260389" y="456572"/>
                </a:lnTo>
                <a:lnTo>
                  <a:pt x="313002" y="466752"/>
                </a:lnTo>
                <a:lnTo>
                  <a:pt x="368487" y="473066"/>
                </a:lnTo>
                <a:lnTo>
                  <a:pt x="426338" y="475233"/>
                </a:lnTo>
                <a:lnTo>
                  <a:pt x="484219" y="473066"/>
                </a:lnTo>
                <a:lnTo>
                  <a:pt x="539729" y="466752"/>
                </a:lnTo>
                <a:lnTo>
                  <a:pt x="592361" y="456572"/>
                </a:lnTo>
                <a:lnTo>
                  <a:pt x="641608" y="442811"/>
                </a:lnTo>
                <a:lnTo>
                  <a:pt x="686962" y="425749"/>
                </a:lnTo>
                <a:lnTo>
                  <a:pt x="727916" y="405669"/>
                </a:lnTo>
                <a:lnTo>
                  <a:pt x="763961" y="382854"/>
                </a:lnTo>
                <a:lnTo>
                  <a:pt x="794591" y="357584"/>
                </a:lnTo>
                <a:lnTo>
                  <a:pt x="837574" y="300814"/>
                </a:lnTo>
                <a:lnTo>
                  <a:pt x="852804" y="237616"/>
                </a:lnTo>
                <a:lnTo>
                  <a:pt x="848912" y="205382"/>
                </a:lnTo>
                <a:lnTo>
                  <a:pt x="819298" y="145143"/>
                </a:lnTo>
                <a:lnTo>
                  <a:pt x="763961" y="92433"/>
                </a:lnTo>
                <a:lnTo>
                  <a:pt x="727916" y="69611"/>
                </a:lnTo>
                <a:lnTo>
                  <a:pt x="686962" y="49523"/>
                </a:lnTo>
                <a:lnTo>
                  <a:pt x="641608" y="32450"/>
                </a:lnTo>
                <a:lnTo>
                  <a:pt x="592361" y="18678"/>
                </a:lnTo>
                <a:lnTo>
                  <a:pt x="539729" y="8490"/>
                </a:lnTo>
                <a:lnTo>
                  <a:pt x="484219" y="2169"/>
                </a:lnTo>
                <a:lnTo>
                  <a:pt x="426338" y="0"/>
                </a:lnTo>
                <a:close/>
              </a:path>
            </a:pathLst>
          </a:custGeom>
          <a:solidFill>
            <a:srgbClr val="001F5F"/>
          </a:solidFill>
        </p:spPr>
        <p:txBody>
          <a:bodyPr wrap="square" lIns="0" tIns="0" rIns="0" bIns="0" rtlCol="0"/>
          <a:lstStyle/>
          <a:p>
            <a:endParaRPr/>
          </a:p>
        </p:txBody>
      </p:sp>
      <p:sp>
        <p:nvSpPr>
          <p:cNvPr id="42" name="object 42"/>
          <p:cNvSpPr txBox="1"/>
          <p:nvPr/>
        </p:nvSpPr>
        <p:spPr>
          <a:xfrm>
            <a:off x="3804030" y="3740022"/>
            <a:ext cx="365125" cy="339725"/>
          </a:xfrm>
          <a:prstGeom prst="rect">
            <a:avLst/>
          </a:prstGeom>
        </p:spPr>
        <p:txBody>
          <a:bodyPr vert="horz" wrap="square" lIns="0" tIns="0" rIns="0" bIns="0" rtlCol="0">
            <a:spAutoFit/>
          </a:bodyPr>
          <a:lstStyle/>
          <a:p>
            <a:pPr marL="12700" marR="5080" indent="1270">
              <a:lnSpc>
                <a:spcPct val="100000"/>
              </a:lnSpc>
            </a:pPr>
            <a:r>
              <a:rPr sz="1050" b="1" dirty="0">
                <a:solidFill>
                  <a:srgbClr val="FFFFFF"/>
                </a:solidFill>
                <a:latin typeface="Calibri"/>
                <a:cs typeface="Calibri"/>
              </a:rPr>
              <a:t>E</a:t>
            </a:r>
            <a:r>
              <a:rPr sz="1050" b="1" spc="-5" dirty="0">
                <a:solidFill>
                  <a:srgbClr val="FFFFFF"/>
                </a:solidFill>
                <a:latin typeface="Calibri"/>
                <a:cs typeface="Calibri"/>
              </a:rPr>
              <a:t>xc</a:t>
            </a:r>
            <a:r>
              <a:rPr sz="1050" b="1" spc="5" dirty="0">
                <a:solidFill>
                  <a:srgbClr val="FFFFFF"/>
                </a:solidFill>
                <a:latin typeface="Calibri"/>
                <a:cs typeface="Calibri"/>
              </a:rPr>
              <a:t>i</a:t>
            </a:r>
            <a:r>
              <a:rPr sz="1050" b="1" dirty="0">
                <a:solidFill>
                  <a:srgbClr val="FFFFFF"/>
                </a:solidFill>
                <a:latin typeface="Calibri"/>
                <a:cs typeface="Calibri"/>
              </a:rPr>
              <a:t>se  12</a:t>
            </a:r>
            <a:r>
              <a:rPr sz="1050" b="1" spc="5" dirty="0">
                <a:solidFill>
                  <a:srgbClr val="FFFFFF"/>
                </a:solidFill>
                <a:latin typeface="Calibri"/>
                <a:cs typeface="Calibri"/>
              </a:rPr>
              <a:t>.</a:t>
            </a:r>
            <a:r>
              <a:rPr sz="1050" b="1" dirty="0">
                <a:solidFill>
                  <a:srgbClr val="FFFFFF"/>
                </a:solidFill>
                <a:latin typeface="Calibri"/>
                <a:cs typeface="Calibri"/>
              </a:rPr>
              <a:t>5%</a:t>
            </a:r>
            <a:endParaRPr sz="1050">
              <a:latin typeface="Calibri"/>
              <a:cs typeface="Calibri"/>
            </a:endParaRPr>
          </a:p>
        </p:txBody>
      </p:sp>
      <p:sp>
        <p:nvSpPr>
          <p:cNvPr id="43" name="object 43"/>
          <p:cNvSpPr/>
          <p:nvPr/>
        </p:nvSpPr>
        <p:spPr>
          <a:xfrm>
            <a:off x="2706623" y="3593591"/>
            <a:ext cx="897636" cy="594360"/>
          </a:xfrm>
          <a:prstGeom prst="rect">
            <a:avLst/>
          </a:prstGeom>
          <a:blipFill>
            <a:blip r:embed="rId8" cstate="print"/>
            <a:stretch>
              <a:fillRect/>
            </a:stretch>
          </a:blipFill>
        </p:spPr>
        <p:txBody>
          <a:bodyPr wrap="square" lIns="0" tIns="0" rIns="0" bIns="0" rtlCol="0"/>
          <a:lstStyle/>
          <a:p>
            <a:endParaRPr/>
          </a:p>
        </p:txBody>
      </p:sp>
      <p:sp>
        <p:nvSpPr>
          <p:cNvPr id="44" name="object 44"/>
          <p:cNvSpPr/>
          <p:nvPr/>
        </p:nvSpPr>
        <p:spPr>
          <a:xfrm>
            <a:off x="2866644" y="3550920"/>
            <a:ext cx="606552" cy="720851"/>
          </a:xfrm>
          <a:prstGeom prst="rect">
            <a:avLst/>
          </a:prstGeom>
          <a:blipFill>
            <a:blip r:embed="rId9" cstate="print"/>
            <a:stretch>
              <a:fillRect/>
            </a:stretch>
          </a:blipFill>
        </p:spPr>
        <p:txBody>
          <a:bodyPr wrap="square" lIns="0" tIns="0" rIns="0" bIns="0" rtlCol="0"/>
          <a:lstStyle/>
          <a:p>
            <a:endParaRPr/>
          </a:p>
        </p:txBody>
      </p:sp>
      <p:sp>
        <p:nvSpPr>
          <p:cNvPr id="45" name="object 45"/>
          <p:cNvSpPr/>
          <p:nvPr/>
        </p:nvSpPr>
        <p:spPr>
          <a:xfrm>
            <a:off x="2766695" y="3633851"/>
            <a:ext cx="778510" cy="475615"/>
          </a:xfrm>
          <a:custGeom>
            <a:avLst/>
            <a:gdLst/>
            <a:ahLst/>
            <a:cxnLst/>
            <a:rect l="l" t="t" r="r" b="b"/>
            <a:pathLst>
              <a:path w="778510" h="475614">
                <a:moveTo>
                  <a:pt x="389255" y="0"/>
                </a:moveTo>
                <a:lnTo>
                  <a:pt x="331726" y="2577"/>
                </a:lnTo>
                <a:lnTo>
                  <a:pt x="276821" y="10064"/>
                </a:lnTo>
                <a:lnTo>
                  <a:pt x="225141" y="22093"/>
                </a:lnTo>
                <a:lnTo>
                  <a:pt x="177287" y="38298"/>
                </a:lnTo>
                <a:lnTo>
                  <a:pt x="133862" y="58309"/>
                </a:lnTo>
                <a:lnTo>
                  <a:pt x="95467" y="81760"/>
                </a:lnTo>
                <a:lnTo>
                  <a:pt x="62703" y="108283"/>
                </a:lnTo>
                <a:lnTo>
                  <a:pt x="36173" y="137510"/>
                </a:lnTo>
                <a:lnTo>
                  <a:pt x="4219" y="202608"/>
                </a:lnTo>
                <a:lnTo>
                  <a:pt x="0" y="237744"/>
                </a:lnTo>
                <a:lnTo>
                  <a:pt x="4219" y="272848"/>
                </a:lnTo>
                <a:lnTo>
                  <a:pt x="36173" y="337899"/>
                </a:lnTo>
                <a:lnTo>
                  <a:pt x="62703" y="367110"/>
                </a:lnTo>
                <a:lnTo>
                  <a:pt x="95467" y="393621"/>
                </a:lnTo>
                <a:lnTo>
                  <a:pt x="133862" y="417063"/>
                </a:lnTo>
                <a:lnTo>
                  <a:pt x="177287" y="437069"/>
                </a:lnTo>
                <a:lnTo>
                  <a:pt x="225141" y="453269"/>
                </a:lnTo>
                <a:lnTo>
                  <a:pt x="276821" y="465297"/>
                </a:lnTo>
                <a:lnTo>
                  <a:pt x="331726" y="472783"/>
                </a:lnTo>
                <a:lnTo>
                  <a:pt x="389255" y="475361"/>
                </a:lnTo>
                <a:lnTo>
                  <a:pt x="446754" y="472783"/>
                </a:lnTo>
                <a:lnTo>
                  <a:pt x="501642" y="465297"/>
                </a:lnTo>
                <a:lnTo>
                  <a:pt x="553313" y="453269"/>
                </a:lnTo>
                <a:lnTo>
                  <a:pt x="601166" y="437069"/>
                </a:lnTo>
                <a:lnTo>
                  <a:pt x="644596" y="417063"/>
                </a:lnTo>
                <a:lnTo>
                  <a:pt x="682999" y="393621"/>
                </a:lnTo>
                <a:lnTo>
                  <a:pt x="715774" y="367110"/>
                </a:lnTo>
                <a:lnTo>
                  <a:pt x="742316" y="337899"/>
                </a:lnTo>
                <a:lnTo>
                  <a:pt x="774287" y="272848"/>
                </a:lnTo>
                <a:lnTo>
                  <a:pt x="778509" y="237744"/>
                </a:lnTo>
                <a:lnTo>
                  <a:pt x="774287" y="202608"/>
                </a:lnTo>
                <a:lnTo>
                  <a:pt x="742316" y="137510"/>
                </a:lnTo>
                <a:lnTo>
                  <a:pt x="715774" y="108283"/>
                </a:lnTo>
                <a:lnTo>
                  <a:pt x="682999" y="81760"/>
                </a:lnTo>
                <a:lnTo>
                  <a:pt x="644596" y="58309"/>
                </a:lnTo>
                <a:lnTo>
                  <a:pt x="601166" y="38298"/>
                </a:lnTo>
                <a:lnTo>
                  <a:pt x="553313" y="22093"/>
                </a:lnTo>
                <a:lnTo>
                  <a:pt x="501642" y="10064"/>
                </a:lnTo>
                <a:lnTo>
                  <a:pt x="446754" y="2577"/>
                </a:lnTo>
                <a:lnTo>
                  <a:pt x="389255" y="0"/>
                </a:lnTo>
                <a:close/>
              </a:path>
            </a:pathLst>
          </a:custGeom>
          <a:solidFill>
            <a:srgbClr val="001F5F"/>
          </a:solidFill>
        </p:spPr>
        <p:txBody>
          <a:bodyPr wrap="square" lIns="0" tIns="0" rIns="0" bIns="0" rtlCol="0"/>
          <a:lstStyle/>
          <a:p>
            <a:endParaRPr/>
          </a:p>
        </p:txBody>
      </p:sp>
      <p:sp>
        <p:nvSpPr>
          <p:cNvPr id="46" name="object 46"/>
          <p:cNvSpPr txBox="1"/>
          <p:nvPr/>
        </p:nvSpPr>
        <p:spPr>
          <a:xfrm>
            <a:off x="2497073" y="3204717"/>
            <a:ext cx="819150" cy="758825"/>
          </a:xfrm>
          <a:prstGeom prst="rect">
            <a:avLst/>
          </a:prstGeom>
        </p:spPr>
        <p:txBody>
          <a:bodyPr vert="horz" wrap="square" lIns="0" tIns="0" rIns="0" bIns="0" rtlCol="0">
            <a:spAutoFit/>
          </a:bodyPr>
          <a:lstStyle/>
          <a:p>
            <a:pPr marL="12700" marR="255270" indent="43815">
              <a:lnSpc>
                <a:spcPct val="100000"/>
              </a:lnSpc>
            </a:pPr>
            <a:r>
              <a:rPr sz="1200" b="1" spc="-5" dirty="0">
                <a:solidFill>
                  <a:srgbClr val="FFFFFF"/>
                </a:solidFill>
                <a:latin typeface="Calibri"/>
                <a:cs typeface="Calibri"/>
              </a:rPr>
              <a:t>Service  </a:t>
            </a:r>
            <a:r>
              <a:rPr sz="1200" b="1" spc="-40" dirty="0">
                <a:solidFill>
                  <a:srgbClr val="FFFFFF"/>
                </a:solidFill>
                <a:latin typeface="Calibri"/>
                <a:cs typeface="Calibri"/>
              </a:rPr>
              <a:t>Tax </a:t>
            </a:r>
            <a:r>
              <a:rPr sz="1200" b="1" dirty="0">
                <a:solidFill>
                  <a:srgbClr val="FFFFFF"/>
                </a:solidFill>
                <a:latin typeface="Calibri"/>
                <a:cs typeface="Calibri"/>
              </a:rPr>
              <a:t>–</a:t>
            </a:r>
            <a:r>
              <a:rPr sz="1200" b="1" spc="-45" dirty="0">
                <a:solidFill>
                  <a:srgbClr val="FFFFFF"/>
                </a:solidFill>
                <a:latin typeface="Calibri"/>
                <a:cs typeface="Calibri"/>
              </a:rPr>
              <a:t> </a:t>
            </a:r>
            <a:r>
              <a:rPr sz="1200" b="1" dirty="0">
                <a:solidFill>
                  <a:srgbClr val="FFFFFF"/>
                </a:solidFill>
                <a:latin typeface="Calibri"/>
                <a:cs typeface="Calibri"/>
              </a:rPr>
              <a:t>1%</a:t>
            </a:r>
            <a:endParaRPr sz="1200">
              <a:latin typeface="Calibri"/>
              <a:cs typeface="Calibri"/>
            </a:endParaRPr>
          </a:p>
          <a:p>
            <a:pPr marL="562610" marR="5080" indent="-52069">
              <a:lnSpc>
                <a:spcPct val="100000"/>
              </a:lnSpc>
              <a:spcBef>
                <a:spcPts val="420"/>
              </a:spcBef>
            </a:pPr>
            <a:r>
              <a:rPr sz="1050" b="1" dirty="0">
                <a:solidFill>
                  <a:srgbClr val="FFFFFF"/>
                </a:solidFill>
                <a:latin typeface="Calibri"/>
                <a:cs typeface="Calibri"/>
              </a:rPr>
              <a:t>Ent</a:t>
            </a:r>
            <a:r>
              <a:rPr sz="1050" b="1" spc="-5" dirty="0">
                <a:solidFill>
                  <a:srgbClr val="FFFFFF"/>
                </a:solidFill>
                <a:latin typeface="Calibri"/>
                <a:cs typeface="Calibri"/>
              </a:rPr>
              <a:t>ry  </a:t>
            </a:r>
            <a:r>
              <a:rPr sz="1050" b="1" dirty="0">
                <a:solidFill>
                  <a:srgbClr val="FFFFFF"/>
                </a:solidFill>
                <a:latin typeface="Calibri"/>
                <a:cs typeface="Calibri"/>
              </a:rPr>
              <a:t>Tax</a:t>
            </a:r>
            <a:endParaRPr sz="1050">
              <a:latin typeface="Calibri"/>
              <a:cs typeface="Calibri"/>
            </a:endParaRPr>
          </a:p>
        </p:txBody>
      </p:sp>
      <p:sp>
        <p:nvSpPr>
          <p:cNvPr id="47" name="object 47"/>
          <p:cNvSpPr txBox="1"/>
          <p:nvPr/>
        </p:nvSpPr>
        <p:spPr>
          <a:xfrm>
            <a:off x="3060954" y="3943984"/>
            <a:ext cx="192405" cy="179705"/>
          </a:xfrm>
          <a:prstGeom prst="rect">
            <a:avLst/>
          </a:prstGeom>
        </p:spPr>
        <p:txBody>
          <a:bodyPr vert="horz" wrap="square" lIns="0" tIns="0" rIns="0" bIns="0" rtlCol="0">
            <a:spAutoFit/>
          </a:bodyPr>
          <a:lstStyle/>
          <a:p>
            <a:pPr marL="12700">
              <a:lnSpc>
                <a:spcPct val="100000"/>
              </a:lnSpc>
            </a:pPr>
            <a:r>
              <a:rPr sz="1050" b="1" dirty="0">
                <a:solidFill>
                  <a:srgbClr val="FFFFFF"/>
                </a:solidFill>
                <a:latin typeface="Calibri"/>
                <a:cs typeface="Calibri"/>
              </a:rPr>
              <a:t>2%</a:t>
            </a:r>
            <a:endParaRPr sz="1050">
              <a:latin typeface="Calibri"/>
              <a:cs typeface="Calibri"/>
            </a:endParaRPr>
          </a:p>
        </p:txBody>
      </p:sp>
      <p:sp>
        <p:nvSpPr>
          <p:cNvPr id="48" name="object 48"/>
          <p:cNvSpPr/>
          <p:nvPr/>
        </p:nvSpPr>
        <p:spPr>
          <a:xfrm>
            <a:off x="2065020" y="3730752"/>
            <a:ext cx="765048" cy="594360"/>
          </a:xfrm>
          <a:prstGeom prst="rect">
            <a:avLst/>
          </a:prstGeom>
          <a:blipFill>
            <a:blip r:embed="rId10" cstate="print"/>
            <a:stretch>
              <a:fillRect/>
            </a:stretch>
          </a:blipFill>
        </p:spPr>
        <p:txBody>
          <a:bodyPr wrap="square" lIns="0" tIns="0" rIns="0" bIns="0" rtlCol="0"/>
          <a:lstStyle/>
          <a:p>
            <a:endParaRPr/>
          </a:p>
        </p:txBody>
      </p:sp>
      <p:sp>
        <p:nvSpPr>
          <p:cNvPr id="49" name="object 49"/>
          <p:cNvSpPr/>
          <p:nvPr/>
        </p:nvSpPr>
        <p:spPr>
          <a:xfrm>
            <a:off x="2206751" y="3768852"/>
            <a:ext cx="510539" cy="560832"/>
          </a:xfrm>
          <a:prstGeom prst="rect">
            <a:avLst/>
          </a:prstGeom>
          <a:blipFill>
            <a:blip r:embed="rId11" cstate="print"/>
            <a:stretch>
              <a:fillRect/>
            </a:stretch>
          </a:blipFill>
        </p:spPr>
        <p:txBody>
          <a:bodyPr wrap="square" lIns="0" tIns="0" rIns="0" bIns="0" rtlCol="0"/>
          <a:lstStyle/>
          <a:p>
            <a:endParaRPr/>
          </a:p>
        </p:txBody>
      </p:sp>
      <p:sp>
        <p:nvSpPr>
          <p:cNvPr id="50" name="object 50"/>
          <p:cNvSpPr/>
          <p:nvPr/>
        </p:nvSpPr>
        <p:spPr>
          <a:xfrm>
            <a:off x="2124964" y="3770757"/>
            <a:ext cx="645795" cy="475615"/>
          </a:xfrm>
          <a:custGeom>
            <a:avLst/>
            <a:gdLst/>
            <a:ahLst/>
            <a:cxnLst/>
            <a:rect l="l" t="t" r="r" b="b"/>
            <a:pathLst>
              <a:path w="645794" h="475614">
                <a:moveTo>
                  <a:pt x="322834" y="0"/>
                </a:moveTo>
                <a:lnTo>
                  <a:pt x="270465" y="3111"/>
                </a:lnTo>
                <a:lnTo>
                  <a:pt x="220788" y="12118"/>
                </a:lnTo>
                <a:lnTo>
                  <a:pt x="174468" y="26533"/>
                </a:lnTo>
                <a:lnTo>
                  <a:pt x="132167" y="45866"/>
                </a:lnTo>
                <a:lnTo>
                  <a:pt x="94551" y="69627"/>
                </a:lnTo>
                <a:lnTo>
                  <a:pt x="62284" y="97328"/>
                </a:lnTo>
                <a:lnTo>
                  <a:pt x="36031" y="128480"/>
                </a:lnTo>
                <a:lnTo>
                  <a:pt x="16457" y="162592"/>
                </a:lnTo>
                <a:lnTo>
                  <a:pt x="4225" y="199176"/>
                </a:lnTo>
                <a:lnTo>
                  <a:pt x="0" y="237744"/>
                </a:lnTo>
                <a:lnTo>
                  <a:pt x="4225" y="276276"/>
                </a:lnTo>
                <a:lnTo>
                  <a:pt x="16457" y="312833"/>
                </a:lnTo>
                <a:lnTo>
                  <a:pt x="36031" y="346924"/>
                </a:lnTo>
                <a:lnTo>
                  <a:pt x="62284" y="378059"/>
                </a:lnTo>
                <a:lnTo>
                  <a:pt x="94551" y="405749"/>
                </a:lnTo>
                <a:lnTo>
                  <a:pt x="132167" y="429502"/>
                </a:lnTo>
                <a:lnTo>
                  <a:pt x="174468" y="448830"/>
                </a:lnTo>
                <a:lnTo>
                  <a:pt x="220788" y="463243"/>
                </a:lnTo>
                <a:lnTo>
                  <a:pt x="270465" y="472249"/>
                </a:lnTo>
                <a:lnTo>
                  <a:pt x="322834" y="475361"/>
                </a:lnTo>
                <a:lnTo>
                  <a:pt x="375167" y="472249"/>
                </a:lnTo>
                <a:lnTo>
                  <a:pt x="424817" y="463243"/>
                </a:lnTo>
                <a:lnTo>
                  <a:pt x="471116" y="448830"/>
                </a:lnTo>
                <a:lnTo>
                  <a:pt x="513401" y="429502"/>
                </a:lnTo>
                <a:lnTo>
                  <a:pt x="551005" y="405749"/>
                </a:lnTo>
                <a:lnTo>
                  <a:pt x="583264" y="378059"/>
                </a:lnTo>
                <a:lnTo>
                  <a:pt x="609512" y="346924"/>
                </a:lnTo>
                <a:lnTo>
                  <a:pt x="629084" y="312833"/>
                </a:lnTo>
                <a:lnTo>
                  <a:pt x="641316" y="276276"/>
                </a:lnTo>
                <a:lnTo>
                  <a:pt x="645541" y="237744"/>
                </a:lnTo>
                <a:lnTo>
                  <a:pt x="641316" y="199176"/>
                </a:lnTo>
                <a:lnTo>
                  <a:pt x="629084" y="162592"/>
                </a:lnTo>
                <a:lnTo>
                  <a:pt x="609512" y="128480"/>
                </a:lnTo>
                <a:lnTo>
                  <a:pt x="583264" y="97328"/>
                </a:lnTo>
                <a:lnTo>
                  <a:pt x="551005" y="69627"/>
                </a:lnTo>
                <a:lnTo>
                  <a:pt x="513401" y="45866"/>
                </a:lnTo>
                <a:lnTo>
                  <a:pt x="471116" y="26533"/>
                </a:lnTo>
                <a:lnTo>
                  <a:pt x="424817" y="12118"/>
                </a:lnTo>
                <a:lnTo>
                  <a:pt x="375167" y="3111"/>
                </a:lnTo>
                <a:lnTo>
                  <a:pt x="322834" y="0"/>
                </a:lnTo>
                <a:close/>
              </a:path>
            </a:pathLst>
          </a:custGeom>
          <a:solidFill>
            <a:srgbClr val="001F5F"/>
          </a:solidFill>
        </p:spPr>
        <p:txBody>
          <a:bodyPr wrap="square" lIns="0" tIns="0" rIns="0" bIns="0" rtlCol="0"/>
          <a:lstStyle/>
          <a:p>
            <a:endParaRPr/>
          </a:p>
        </p:txBody>
      </p:sp>
      <p:sp>
        <p:nvSpPr>
          <p:cNvPr id="51" name="object 51"/>
          <p:cNvSpPr txBox="1"/>
          <p:nvPr/>
        </p:nvSpPr>
        <p:spPr>
          <a:xfrm>
            <a:off x="2334005" y="3840988"/>
            <a:ext cx="228600" cy="339725"/>
          </a:xfrm>
          <a:prstGeom prst="rect">
            <a:avLst/>
          </a:prstGeom>
        </p:spPr>
        <p:txBody>
          <a:bodyPr vert="horz" wrap="square" lIns="0" tIns="0" rIns="0" bIns="0" rtlCol="0">
            <a:spAutoFit/>
          </a:bodyPr>
          <a:lstStyle/>
          <a:p>
            <a:pPr marL="30480" marR="5080" indent="-18415">
              <a:lnSpc>
                <a:spcPct val="100000"/>
              </a:lnSpc>
            </a:pPr>
            <a:r>
              <a:rPr sz="1050" b="1" dirty="0">
                <a:solidFill>
                  <a:srgbClr val="FFFFFF"/>
                </a:solidFill>
                <a:latin typeface="Calibri"/>
                <a:cs typeface="Calibri"/>
              </a:rPr>
              <a:t>CST  2%</a:t>
            </a:r>
            <a:endParaRPr sz="1050">
              <a:latin typeface="Calibri"/>
              <a:cs typeface="Calibri"/>
            </a:endParaRPr>
          </a:p>
        </p:txBody>
      </p:sp>
      <p:sp>
        <p:nvSpPr>
          <p:cNvPr id="52" name="object 52"/>
          <p:cNvSpPr/>
          <p:nvPr/>
        </p:nvSpPr>
        <p:spPr>
          <a:xfrm>
            <a:off x="5087492" y="3178936"/>
            <a:ext cx="2334260" cy="1212850"/>
          </a:xfrm>
          <a:custGeom>
            <a:avLst/>
            <a:gdLst/>
            <a:ahLst/>
            <a:cxnLst/>
            <a:rect l="l" t="t" r="r" b="b"/>
            <a:pathLst>
              <a:path w="2334259" h="1212850">
                <a:moveTo>
                  <a:pt x="1167003" y="0"/>
                </a:moveTo>
                <a:lnTo>
                  <a:pt x="1090271" y="429"/>
                </a:lnTo>
                <a:lnTo>
                  <a:pt x="1014865" y="1700"/>
                </a:lnTo>
                <a:lnTo>
                  <a:pt x="940938" y="3786"/>
                </a:lnTo>
                <a:lnTo>
                  <a:pt x="868644" y="6661"/>
                </a:lnTo>
                <a:lnTo>
                  <a:pt x="798137" y="10297"/>
                </a:lnTo>
                <a:lnTo>
                  <a:pt x="729570" y="14668"/>
                </a:lnTo>
                <a:lnTo>
                  <a:pt x="663097" y="19748"/>
                </a:lnTo>
                <a:lnTo>
                  <a:pt x="598873" y="25510"/>
                </a:lnTo>
                <a:lnTo>
                  <a:pt x="537050" y="31927"/>
                </a:lnTo>
                <a:lnTo>
                  <a:pt x="477783" y="38973"/>
                </a:lnTo>
                <a:lnTo>
                  <a:pt x="421225" y="46622"/>
                </a:lnTo>
                <a:lnTo>
                  <a:pt x="367530" y="54846"/>
                </a:lnTo>
                <a:lnTo>
                  <a:pt x="316852" y="63619"/>
                </a:lnTo>
                <a:lnTo>
                  <a:pt x="269344" y="72915"/>
                </a:lnTo>
                <a:lnTo>
                  <a:pt x="225161" y="82707"/>
                </a:lnTo>
                <a:lnTo>
                  <a:pt x="184456" y="92968"/>
                </a:lnTo>
                <a:lnTo>
                  <a:pt x="147383" y="103672"/>
                </a:lnTo>
                <a:lnTo>
                  <a:pt x="84748" y="126302"/>
                </a:lnTo>
                <a:lnTo>
                  <a:pt x="38486" y="150385"/>
                </a:lnTo>
                <a:lnTo>
                  <a:pt x="9826" y="175707"/>
                </a:lnTo>
                <a:lnTo>
                  <a:pt x="0" y="202057"/>
                </a:lnTo>
                <a:lnTo>
                  <a:pt x="0" y="1010538"/>
                </a:lnTo>
                <a:lnTo>
                  <a:pt x="21879" y="1049691"/>
                </a:lnTo>
                <a:lnTo>
                  <a:pt x="59493" y="1074419"/>
                </a:lnTo>
                <a:lnTo>
                  <a:pt x="114096" y="1097802"/>
                </a:lnTo>
                <a:lnTo>
                  <a:pt x="184456" y="1119627"/>
                </a:lnTo>
                <a:lnTo>
                  <a:pt x="225161" y="1129888"/>
                </a:lnTo>
                <a:lnTo>
                  <a:pt x="269344" y="1139680"/>
                </a:lnTo>
                <a:lnTo>
                  <a:pt x="316852" y="1148976"/>
                </a:lnTo>
                <a:lnTo>
                  <a:pt x="367530" y="1157749"/>
                </a:lnTo>
                <a:lnTo>
                  <a:pt x="421225" y="1165973"/>
                </a:lnTo>
                <a:lnTo>
                  <a:pt x="477783" y="1173622"/>
                </a:lnTo>
                <a:lnTo>
                  <a:pt x="537050" y="1180668"/>
                </a:lnTo>
                <a:lnTo>
                  <a:pt x="598873" y="1187085"/>
                </a:lnTo>
                <a:lnTo>
                  <a:pt x="663097" y="1192847"/>
                </a:lnTo>
                <a:lnTo>
                  <a:pt x="729570" y="1197927"/>
                </a:lnTo>
                <a:lnTo>
                  <a:pt x="798137" y="1202298"/>
                </a:lnTo>
                <a:lnTo>
                  <a:pt x="868644" y="1205934"/>
                </a:lnTo>
                <a:lnTo>
                  <a:pt x="940938" y="1208809"/>
                </a:lnTo>
                <a:lnTo>
                  <a:pt x="1014865" y="1210895"/>
                </a:lnTo>
                <a:lnTo>
                  <a:pt x="1090271" y="1212166"/>
                </a:lnTo>
                <a:lnTo>
                  <a:pt x="1167003" y="1212595"/>
                </a:lnTo>
                <a:lnTo>
                  <a:pt x="1243734" y="1212166"/>
                </a:lnTo>
                <a:lnTo>
                  <a:pt x="1319140" y="1210895"/>
                </a:lnTo>
                <a:lnTo>
                  <a:pt x="1393067" y="1208809"/>
                </a:lnTo>
                <a:lnTo>
                  <a:pt x="1465361" y="1205934"/>
                </a:lnTo>
                <a:lnTo>
                  <a:pt x="1535868" y="1202298"/>
                </a:lnTo>
                <a:lnTo>
                  <a:pt x="1604435" y="1197927"/>
                </a:lnTo>
                <a:lnTo>
                  <a:pt x="1670908" y="1192847"/>
                </a:lnTo>
                <a:lnTo>
                  <a:pt x="1735132" y="1187085"/>
                </a:lnTo>
                <a:lnTo>
                  <a:pt x="1796955" y="1180668"/>
                </a:lnTo>
                <a:lnTo>
                  <a:pt x="1856222" y="1173622"/>
                </a:lnTo>
                <a:lnTo>
                  <a:pt x="1912780" y="1165973"/>
                </a:lnTo>
                <a:lnTo>
                  <a:pt x="1966475" y="1157749"/>
                </a:lnTo>
                <a:lnTo>
                  <a:pt x="2017153" y="1148976"/>
                </a:lnTo>
                <a:lnTo>
                  <a:pt x="2064661" y="1139680"/>
                </a:lnTo>
                <a:lnTo>
                  <a:pt x="2108844" y="1129888"/>
                </a:lnTo>
                <a:lnTo>
                  <a:pt x="2149549" y="1119627"/>
                </a:lnTo>
                <a:lnTo>
                  <a:pt x="2186622" y="1108923"/>
                </a:lnTo>
                <a:lnTo>
                  <a:pt x="2249257" y="1086293"/>
                </a:lnTo>
                <a:lnTo>
                  <a:pt x="2295519" y="1062210"/>
                </a:lnTo>
                <a:lnTo>
                  <a:pt x="2324179" y="1036888"/>
                </a:lnTo>
                <a:lnTo>
                  <a:pt x="2334006" y="1010538"/>
                </a:lnTo>
                <a:lnTo>
                  <a:pt x="2334006" y="202057"/>
                </a:lnTo>
                <a:lnTo>
                  <a:pt x="2312126" y="162904"/>
                </a:lnTo>
                <a:lnTo>
                  <a:pt x="2274512" y="138175"/>
                </a:lnTo>
                <a:lnTo>
                  <a:pt x="2219909" y="114793"/>
                </a:lnTo>
                <a:lnTo>
                  <a:pt x="2149549" y="92968"/>
                </a:lnTo>
                <a:lnTo>
                  <a:pt x="2108844" y="82707"/>
                </a:lnTo>
                <a:lnTo>
                  <a:pt x="2064661" y="72915"/>
                </a:lnTo>
                <a:lnTo>
                  <a:pt x="2017153" y="63619"/>
                </a:lnTo>
                <a:lnTo>
                  <a:pt x="1966475" y="54846"/>
                </a:lnTo>
                <a:lnTo>
                  <a:pt x="1912780" y="46622"/>
                </a:lnTo>
                <a:lnTo>
                  <a:pt x="1856222" y="38973"/>
                </a:lnTo>
                <a:lnTo>
                  <a:pt x="1796955" y="31927"/>
                </a:lnTo>
                <a:lnTo>
                  <a:pt x="1735132" y="25510"/>
                </a:lnTo>
                <a:lnTo>
                  <a:pt x="1670908" y="19748"/>
                </a:lnTo>
                <a:lnTo>
                  <a:pt x="1604435" y="14668"/>
                </a:lnTo>
                <a:lnTo>
                  <a:pt x="1535868" y="10297"/>
                </a:lnTo>
                <a:lnTo>
                  <a:pt x="1465361" y="6661"/>
                </a:lnTo>
                <a:lnTo>
                  <a:pt x="1393067" y="3786"/>
                </a:lnTo>
                <a:lnTo>
                  <a:pt x="1319140" y="1700"/>
                </a:lnTo>
                <a:lnTo>
                  <a:pt x="1243734" y="429"/>
                </a:lnTo>
                <a:lnTo>
                  <a:pt x="1167003" y="0"/>
                </a:lnTo>
                <a:close/>
              </a:path>
            </a:pathLst>
          </a:custGeom>
          <a:solidFill>
            <a:srgbClr val="BCD6ED"/>
          </a:solidFill>
        </p:spPr>
        <p:txBody>
          <a:bodyPr wrap="square" lIns="0" tIns="0" rIns="0" bIns="0" rtlCol="0"/>
          <a:lstStyle/>
          <a:p>
            <a:endParaRPr/>
          </a:p>
        </p:txBody>
      </p:sp>
      <p:sp>
        <p:nvSpPr>
          <p:cNvPr id="53" name="object 53"/>
          <p:cNvSpPr/>
          <p:nvPr/>
        </p:nvSpPr>
        <p:spPr>
          <a:xfrm>
            <a:off x="5087492" y="3380994"/>
            <a:ext cx="2334260" cy="202565"/>
          </a:xfrm>
          <a:custGeom>
            <a:avLst/>
            <a:gdLst/>
            <a:ahLst/>
            <a:cxnLst/>
            <a:rect l="l" t="t" r="r" b="b"/>
            <a:pathLst>
              <a:path w="2334259" h="202564">
                <a:moveTo>
                  <a:pt x="2334006" y="0"/>
                </a:moveTo>
                <a:lnTo>
                  <a:pt x="2312126" y="39157"/>
                </a:lnTo>
                <a:lnTo>
                  <a:pt x="2274512" y="63894"/>
                </a:lnTo>
                <a:lnTo>
                  <a:pt x="2219909" y="87288"/>
                </a:lnTo>
                <a:lnTo>
                  <a:pt x="2149549" y="109125"/>
                </a:lnTo>
                <a:lnTo>
                  <a:pt x="2108844" y="119394"/>
                </a:lnTo>
                <a:lnTo>
                  <a:pt x="2064661" y="129193"/>
                </a:lnTo>
                <a:lnTo>
                  <a:pt x="2017153" y="138496"/>
                </a:lnTo>
                <a:lnTo>
                  <a:pt x="1966475" y="147277"/>
                </a:lnTo>
                <a:lnTo>
                  <a:pt x="1912780" y="155509"/>
                </a:lnTo>
                <a:lnTo>
                  <a:pt x="1856222" y="163165"/>
                </a:lnTo>
                <a:lnTo>
                  <a:pt x="1796955" y="170218"/>
                </a:lnTo>
                <a:lnTo>
                  <a:pt x="1735132" y="176643"/>
                </a:lnTo>
                <a:lnTo>
                  <a:pt x="1670908" y="182411"/>
                </a:lnTo>
                <a:lnTo>
                  <a:pt x="1604435" y="187497"/>
                </a:lnTo>
                <a:lnTo>
                  <a:pt x="1535868" y="191873"/>
                </a:lnTo>
                <a:lnTo>
                  <a:pt x="1465361" y="195514"/>
                </a:lnTo>
                <a:lnTo>
                  <a:pt x="1393067" y="198392"/>
                </a:lnTo>
                <a:lnTo>
                  <a:pt x="1319140" y="200480"/>
                </a:lnTo>
                <a:lnTo>
                  <a:pt x="1243734" y="201753"/>
                </a:lnTo>
                <a:lnTo>
                  <a:pt x="1167003" y="202183"/>
                </a:lnTo>
                <a:lnTo>
                  <a:pt x="1090271" y="201753"/>
                </a:lnTo>
                <a:lnTo>
                  <a:pt x="1014865" y="200480"/>
                </a:lnTo>
                <a:lnTo>
                  <a:pt x="940938" y="198392"/>
                </a:lnTo>
                <a:lnTo>
                  <a:pt x="868644" y="195514"/>
                </a:lnTo>
                <a:lnTo>
                  <a:pt x="798137" y="191873"/>
                </a:lnTo>
                <a:lnTo>
                  <a:pt x="729570" y="187497"/>
                </a:lnTo>
                <a:lnTo>
                  <a:pt x="663097" y="182411"/>
                </a:lnTo>
                <a:lnTo>
                  <a:pt x="598873" y="176643"/>
                </a:lnTo>
                <a:lnTo>
                  <a:pt x="537050" y="170218"/>
                </a:lnTo>
                <a:lnTo>
                  <a:pt x="477783" y="163165"/>
                </a:lnTo>
                <a:lnTo>
                  <a:pt x="421225" y="155509"/>
                </a:lnTo>
                <a:lnTo>
                  <a:pt x="367530" y="147277"/>
                </a:lnTo>
                <a:lnTo>
                  <a:pt x="316852" y="138496"/>
                </a:lnTo>
                <a:lnTo>
                  <a:pt x="269344" y="129193"/>
                </a:lnTo>
                <a:lnTo>
                  <a:pt x="225161" y="119394"/>
                </a:lnTo>
                <a:lnTo>
                  <a:pt x="184456" y="109125"/>
                </a:lnTo>
                <a:lnTo>
                  <a:pt x="147383" y="98414"/>
                </a:lnTo>
                <a:lnTo>
                  <a:pt x="84748" y="75772"/>
                </a:lnTo>
                <a:lnTo>
                  <a:pt x="38486" y="51680"/>
                </a:lnTo>
                <a:lnTo>
                  <a:pt x="9826" y="26351"/>
                </a:lnTo>
                <a:lnTo>
                  <a:pt x="2482" y="13290"/>
                </a:lnTo>
                <a:lnTo>
                  <a:pt x="0" y="0"/>
                </a:lnTo>
              </a:path>
            </a:pathLst>
          </a:custGeom>
          <a:ln w="12699">
            <a:solidFill>
              <a:srgbClr val="41709C"/>
            </a:solidFill>
          </a:ln>
        </p:spPr>
        <p:txBody>
          <a:bodyPr wrap="square" lIns="0" tIns="0" rIns="0" bIns="0" rtlCol="0"/>
          <a:lstStyle/>
          <a:p>
            <a:endParaRPr/>
          </a:p>
        </p:txBody>
      </p:sp>
      <p:sp>
        <p:nvSpPr>
          <p:cNvPr id="54" name="object 54"/>
          <p:cNvSpPr/>
          <p:nvPr/>
        </p:nvSpPr>
        <p:spPr>
          <a:xfrm>
            <a:off x="5087492" y="3178936"/>
            <a:ext cx="2334260" cy="1212850"/>
          </a:xfrm>
          <a:custGeom>
            <a:avLst/>
            <a:gdLst/>
            <a:ahLst/>
            <a:cxnLst/>
            <a:rect l="l" t="t" r="r" b="b"/>
            <a:pathLst>
              <a:path w="2334259" h="1212850">
                <a:moveTo>
                  <a:pt x="0" y="202057"/>
                </a:moveTo>
                <a:lnTo>
                  <a:pt x="21879" y="162904"/>
                </a:lnTo>
                <a:lnTo>
                  <a:pt x="59493" y="138175"/>
                </a:lnTo>
                <a:lnTo>
                  <a:pt x="114096" y="114793"/>
                </a:lnTo>
                <a:lnTo>
                  <a:pt x="184456" y="92968"/>
                </a:lnTo>
                <a:lnTo>
                  <a:pt x="225161" y="82707"/>
                </a:lnTo>
                <a:lnTo>
                  <a:pt x="269344" y="72915"/>
                </a:lnTo>
                <a:lnTo>
                  <a:pt x="316852" y="63619"/>
                </a:lnTo>
                <a:lnTo>
                  <a:pt x="367530" y="54846"/>
                </a:lnTo>
                <a:lnTo>
                  <a:pt x="421225" y="46622"/>
                </a:lnTo>
                <a:lnTo>
                  <a:pt x="477783" y="38973"/>
                </a:lnTo>
                <a:lnTo>
                  <a:pt x="537050" y="31927"/>
                </a:lnTo>
                <a:lnTo>
                  <a:pt x="598873" y="25510"/>
                </a:lnTo>
                <a:lnTo>
                  <a:pt x="663097" y="19748"/>
                </a:lnTo>
                <a:lnTo>
                  <a:pt x="729570" y="14668"/>
                </a:lnTo>
                <a:lnTo>
                  <a:pt x="798137" y="10297"/>
                </a:lnTo>
                <a:lnTo>
                  <a:pt x="868644" y="6661"/>
                </a:lnTo>
                <a:lnTo>
                  <a:pt x="940938" y="3786"/>
                </a:lnTo>
                <a:lnTo>
                  <a:pt x="1014865" y="1700"/>
                </a:lnTo>
                <a:lnTo>
                  <a:pt x="1090271" y="429"/>
                </a:lnTo>
                <a:lnTo>
                  <a:pt x="1167003" y="0"/>
                </a:lnTo>
                <a:lnTo>
                  <a:pt x="1243734" y="429"/>
                </a:lnTo>
                <a:lnTo>
                  <a:pt x="1319140" y="1700"/>
                </a:lnTo>
                <a:lnTo>
                  <a:pt x="1393067" y="3786"/>
                </a:lnTo>
                <a:lnTo>
                  <a:pt x="1465361" y="6661"/>
                </a:lnTo>
                <a:lnTo>
                  <a:pt x="1535868" y="10297"/>
                </a:lnTo>
                <a:lnTo>
                  <a:pt x="1604435" y="14668"/>
                </a:lnTo>
                <a:lnTo>
                  <a:pt x="1670908" y="19748"/>
                </a:lnTo>
                <a:lnTo>
                  <a:pt x="1735132" y="25510"/>
                </a:lnTo>
                <a:lnTo>
                  <a:pt x="1796955" y="31927"/>
                </a:lnTo>
                <a:lnTo>
                  <a:pt x="1856222" y="38973"/>
                </a:lnTo>
                <a:lnTo>
                  <a:pt x="1912780" y="46622"/>
                </a:lnTo>
                <a:lnTo>
                  <a:pt x="1966475" y="54846"/>
                </a:lnTo>
                <a:lnTo>
                  <a:pt x="2017153" y="63619"/>
                </a:lnTo>
                <a:lnTo>
                  <a:pt x="2064661" y="72915"/>
                </a:lnTo>
                <a:lnTo>
                  <a:pt x="2108844" y="82707"/>
                </a:lnTo>
                <a:lnTo>
                  <a:pt x="2149549" y="92968"/>
                </a:lnTo>
                <a:lnTo>
                  <a:pt x="2186622" y="103672"/>
                </a:lnTo>
                <a:lnTo>
                  <a:pt x="2249257" y="126302"/>
                </a:lnTo>
                <a:lnTo>
                  <a:pt x="2295519" y="150385"/>
                </a:lnTo>
                <a:lnTo>
                  <a:pt x="2324179" y="175707"/>
                </a:lnTo>
                <a:lnTo>
                  <a:pt x="2334006" y="202057"/>
                </a:lnTo>
                <a:lnTo>
                  <a:pt x="2334006" y="1010538"/>
                </a:lnTo>
                <a:lnTo>
                  <a:pt x="2312126" y="1049691"/>
                </a:lnTo>
                <a:lnTo>
                  <a:pt x="2274512" y="1074420"/>
                </a:lnTo>
                <a:lnTo>
                  <a:pt x="2219909" y="1097802"/>
                </a:lnTo>
                <a:lnTo>
                  <a:pt x="2149549" y="1119627"/>
                </a:lnTo>
                <a:lnTo>
                  <a:pt x="2108844" y="1129888"/>
                </a:lnTo>
                <a:lnTo>
                  <a:pt x="2064661" y="1139680"/>
                </a:lnTo>
                <a:lnTo>
                  <a:pt x="2017153" y="1148976"/>
                </a:lnTo>
                <a:lnTo>
                  <a:pt x="1966475" y="1157749"/>
                </a:lnTo>
                <a:lnTo>
                  <a:pt x="1912780" y="1165973"/>
                </a:lnTo>
                <a:lnTo>
                  <a:pt x="1856222" y="1173622"/>
                </a:lnTo>
                <a:lnTo>
                  <a:pt x="1796955" y="1180668"/>
                </a:lnTo>
                <a:lnTo>
                  <a:pt x="1735132" y="1187085"/>
                </a:lnTo>
                <a:lnTo>
                  <a:pt x="1670908" y="1192847"/>
                </a:lnTo>
                <a:lnTo>
                  <a:pt x="1604435" y="1197927"/>
                </a:lnTo>
                <a:lnTo>
                  <a:pt x="1535868" y="1202298"/>
                </a:lnTo>
                <a:lnTo>
                  <a:pt x="1465361" y="1205934"/>
                </a:lnTo>
                <a:lnTo>
                  <a:pt x="1393067" y="1208809"/>
                </a:lnTo>
                <a:lnTo>
                  <a:pt x="1319140" y="1210895"/>
                </a:lnTo>
                <a:lnTo>
                  <a:pt x="1243734" y="1212166"/>
                </a:lnTo>
                <a:lnTo>
                  <a:pt x="1167003" y="1212595"/>
                </a:lnTo>
                <a:lnTo>
                  <a:pt x="1090271" y="1212166"/>
                </a:lnTo>
                <a:lnTo>
                  <a:pt x="1014865" y="1210895"/>
                </a:lnTo>
                <a:lnTo>
                  <a:pt x="940938" y="1208809"/>
                </a:lnTo>
                <a:lnTo>
                  <a:pt x="868644" y="1205934"/>
                </a:lnTo>
                <a:lnTo>
                  <a:pt x="798137" y="1202298"/>
                </a:lnTo>
                <a:lnTo>
                  <a:pt x="729570" y="1197927"/>
                </a:lnTo>
                <a:lnTo>
                  <a:pt x="663097" y="1192847"/>
                </a:lnTo>
                <a:lnTo>
                  <a:pt x="598873" y="1187085"/>
                </a:lnTo>
                <a:lnTo>
                  <a:pt x="537050" y="1180668"/>
                </a:lnTo>
                <a:lnTo>
                  <a:pt x="477783" y="1173622"/>
                </a:lnTo>
                <a:lnTo>
                  <a:pt x="421225" y="1165973"/>
                </a:lnTo>
                <a:lnTo>
                  <a:pt x="367530" y="1157749"/>
                </a:lnTo>
                <a:lnTo>
                  <a:pt x="316852" y="1148976"/>
                </a:lnTo>
                <a:lnTo>
                  <a:pt x="269344" y="1139680"/>
                </a:lnTo>
                <a:lnTo>
                  <a:pt x="225161" y="1129888"/>
                </a:lnTo>
                <a:lnTo>
                  <a:pt x="184456" y="1119627"/>
                </a:lnTo>
                <a:lnTo>
                  <a:pt x="147383" y="1108923"/>
                </a:lnTo>
                <a:lnTo>
                  <a:pt x="84748" y="1086293"/>
                </a:lnTo>
                <a:lnTo>
                  <a:pt x="38486" y="1062210"/>
                </a:lnTo>
                <a:lnTo>
                  <a:pt x="9826" y="1036888"/>
                </a:lnTo>
                <a:lnTo>
                  <a:pt x="0" y="1010538"/>
                </a:lnTo>
                <a:lnTo>
                  <a:pt x="0" y="202057"/>
                </a:lnTo>
                <a:close/>
              </a:path>
            </a:pathLst>
          </a:custGeom>
          <a:ln w="12700">
            <a:solidFill>
              <a:srgbClr val="41709C"/>
            </a:solidFill>
          </a:ln>
        </p:spPr>
        <p:txBody>
          <a:bodyPr wrap="square" lIns="0" tIns="0" rIns="0" bIns="0" rtlCol="0"/>
          <a:lstStyle/>
          <a:p>
            <a:endParaRPr/>
          </a:p>
        </p:txBody>
      </p:sp>
      <p:sp>
        <p:nvSpPr>
          <p:cNvPr id="55" name="object 55"/>
          <p:cNvSpPr/>
          <p:nvPr/>
        </p:nvSpPr>
        <p:spPr>
          <a:xfrm>
            <a:off x="5740908" y="3730752"/>
            <a:ext cx="1068324" cy="528828"/>
          </a:xfrm>
          <a:prstGeom prst="rect">
            <a:avLst/>
          </a:prstGeom>
          <a:blipFill>
            <a:blip r:embed="rId12" cstate="print"/>
            <a:stretch>
              <a:fillRect/>
            </a:stretch>
          </a:blipFill>
        </p:spPr>
        <p:txBody>
          <a:bodyPr wrap="square" lIns="0" tIns="0" rIns="0" bIns="0" rtlCol="0"/>
          <a:lstStyle/>
          <a:p>
            <a:endParaRPr/>
          </a:p>
        </p:txBody>
      </p:sp>
      <p:sp>
        <p:nvSpPr>
          <p:cNvPr id="56" name="object 56"/>
          <p:cNvSpPr/>
          <p:nvPr/>
        </p:nvSpPr>
        <p:spPr>
          <a:xfrm>
            <a:off x="5917691" y="3707891"/>
            <a:ext cx="751332" cy="621792"/>
          </a:xfrm>
          <a:prstGeom prst="rect">
            <a:avLst/>
          </a:prstGeom>
          <a:blipFill>
            <a:blip r:embed="rId13" cstate="print"/>
            <a:stretch>
              <a:fillRect/>
            </a:stretch>
          </a:blipFill>
        </p:spPr>
        <p:txBody>
          <a:bodyPr wrap="square" lIns="0" tIns="0" rIns="0" bIns="0" rtlCol="0"/>
          <a:lstStyle/>
          <a:p>
            <a:endParaRPr/>
          </a:p>
        </p:txBody>
      </p:sp>
      <p:sp>
        <p:nvSpPr>
          <p:cNvPr id="57" name="object 57"/>
          <p:cNvSpPr/>
          <p:nvPr/>
        </p:nvSpPr>
        <p:spPr>
          <a:xfrm>
            <a:off x="5800978" y="3770757"/>
            <a:ext cx="948690" cy="410845"/>
          </a:xfrm>
          <a:custGeom>
            <a:avLst/>
            <a:gdLst/>
            <a:ahLst/>
            <a:cxnLst/>
            <a:rect l="l" t="t" r="r" b="b"/>
            <a:pathLst>
              <a:path w="948690" h="410845">
                <a:moveTo>
                  <a:pt x="474091" y="0"/>
                </a:moveTo>
                <a:lnTo>
                  <a:pt x="409777" y="1874"/>
                </a:lnTo>
                <a:lnTo>
                  <a:pt x="348088" y="7335"/>
                </a:lnTo>
                <a:lnTo>
                  <a:pt x="289589" y="16136"/>
                </a:lnTo>
                <a:lnTo>
                  <a:pt x="234846" y="28034"/>
                </a:lnTo>
                <a:lnTo>
                  <a:pt x="184424" y="42781"/>
                </a:lnTo>
                <a:lnTo>
                  <a:pt x="138890" y="60134"/>
                </a:lnTo>
                <a:lnTo>
                  <a:pt x="98809" y="79847"/>
                </a:lnTo>
                <a:lnTo>
                  <a:pt x="64746" y="101675"/>
                </a:lnTo>
                <a:lnTo>
                  <a:pt x="16940" y="150694"/>
                </a:lnTo>
                <a:lnTo>
                  <a:pt x="0" y="205232"/>
                </a:lnTo>
                <a:lnTo>
                  <a:pt x="4329" y="233067"/>
                </a:lnTo>
                <a:lnTo>
                  <a:pt x="37268" y="285091"/>
                </a:lnTo>
                <a:lnTo>
                  <a:pt x="98809" y="330616"/>
                </a:lnTo>
                <a:lnTo>
                  <a:pt x="138890" y="350329"/>
                </a:lnTo>
                <a:lnTo>
                  <a:pt x="184424" y="367682"/>
                </a:lnTo>
                <a:lnTo>
                  <a:pt x="234846" y="382429"/>
                </a:lnTo>
                <a:lnTo>
                  <a:pt x="289589" y="394327"/>
                </a:lnTo>
                <a:lnTo>
                  <a:pt x="348088" y="403128"/>
                </a:lnTo>
                <a:lnTo>
                  <a:pt x="409777" y="408589"/>
                </a:lnTo>
                <a:lnTo>
                  <a:pt x="474091" y="410464"/>
                </a:lnTo>
                <a:lnTo>
                  <a:pt x="538430" y="408589"/>
                </a:lnTo>
                <a:lnTo>
                  <a:pt x="600137" y="403128"/>
                </a:lnTo>
                <a:lnTo>
                  <a:pt x="658645" y="394327"/>
                </a:lnTo>
                <a:lnTo>
                  <a:pt x="713391" y="382429"/>
                </a:lnTo>
                <a:lnTo>
                  <a:pt x="763811" y="367682"/>
                </a:lnTo>
                <a:lnTo>
                  <a:pt x="809339" y="350329"/>
                </a:lnTo>
                <a:lnTo>
                  <a:pt x="849411" y="330616"/>
                </a:lnTo>
                <a:lnTo>
                  <a:pt x="883463" y="308788"/>
                </a:lnTo>
                <a:lnTo>
                  <a:pt x="931249" y="259769"/>
                </a:lnTo>
                <a:lnTo>
                  <a:pt x="948181" y="205232"/>
                </a:lnTo>
                <a:lnTo>
                  <a:pt x="943854" y="177396"/>
                </a:lnTo>
                <a:lnTo>
                  <a:pt x="910931" y="125372"/>
                </a:lnTo>
                <a:lnTo>
                  <a:pt x="849411" y="79847"/>
                </a:lnTo>
                <a:lnTo>
                  <a:pt x="809339" y="60134"/>
                </a:lnTo>
                <a:lnTo>
                  <a:pt x="763811" y="42781"/>
                </a:lnTo>
                <a:lnTo>
                  <a:pt x="713391" y="28034"/>
                </a:lnTo>
                <a:lnTo>
                  <a:pt x="658645" y="16136"/>
                </a:lnTo>
                <a:lnTo>
                  <a:pt x="600137" y="7335"/>
                </a:lnTo>
                <a:lnTo>
                  <a:pt x="538430" y="1874"/>
                </a:lnTo>
                <a:lnTo>
                  <a:pt x="474091" y="0"/>
                </a:lnTo>
                <a:close/>
              </a:path>
            </a:pathLst>
          </a:custGeom>
          <a:solidFill>
            <a:srgbClr val="001F5F"/>
          </a:solidFill>
        </p:spPr>
        <p:txBody>
          <a:bodyPr wrap="square" lIns="0" tIns="0" rIns="0" bIns="0" rtlCol="0"/>
          <a:lstStyle/>
          <a:p>
            <a:endParaRPr/>
          </a:p>
        </p:txBody>
      </p:sp>
      <p:sp>
        <p:nvSpPr>
          <p:cNvPr id="58" name="object 58"/>
          <p:cNvSpPr txBox="1"/>
          <p:nvPr/>
        </p:nvSpPr>
        <p:spPr>
          <a:xfrm>
            <a:off x="6056121" y="3784727"/>
            <a:ext cx="440055" cy="386080"/>
          </a:xfrm>
          <a:prstGeom prst="rect">
            <a:avLst/>
          </a:prstGeom>
        </p:spPr>
        <p:txBody>
          <a:bodyPr vert="horz" wrap="square" lIns="0" tIns="0" rIns="0" bIns="0" rtlCol="0">
            <a:spAutoFit/>
          </a:bodyPr>
          <a:lstStyle/>
          <a:p>
            <a:pPr marL="85725" marR="5080" indent="-73660">
              <a:lnSpc>
                <a:spcPct val="100000"/>
              </a:lnSpc>
            </a:pPr>
            <a:r>
              <a:rPr sz="1200" b="1" spc="-10" dirty="0">
                <a:solidFill>
                  <a:srgbClr val="FFFFFF"/>
                </a:solidFill>
                <a:latin typeface="Calibri"/>
                <a:cs typeface="Calibri"/>
              </a:rPr>
              <a:t>GST</a:t>
            </a:r>
            <a:r>
              <a:rPr sz="1200" b="1" spc="-90" dirty="0">
                <a:solidFill>
                  <a:srgbClr val="FFFFFF"/>
                </a:solidFill>
                <a:latin typeface="Calibri"/>
                <a:cs typeface="Calibri"/>
              </a:rPr>
              <a:t> </a:t>
            </a:r>
            <a:r>
              <a:rPr sz="1200" b="1" dirty="0">
                <a:solidFill>
                  <a:srgbClr val="FFFFFF"/>
                </a:solidFill>
                <a:latin typeface="Calibri"/>
                <a:cs typeface="Calibri"/>
              </a:rPr>
              <a:t>@  28%</a:t>
            </a:r>
            <a:endParaRPr sz="1200">
              <a:latin typeface="Calibri"/>
              <a:cs typeface="Calibri"/>
            </a:endParaRPr>
          </a:p>
        </p:txBody>
      </p:sp>
      <p:sp>
        <p:nvSpPr>
          <p:cNvPr id="59" name="object 59"/>
          <p:cNvSpPr/>
          <p:nvPr/>
        </p:nvSpPr>
        <p:spPr>
          <a:xfrm>
            <a:off x="7585075" y="3260725"/>
            <a:ext cx="103505" cy="900430"/>
          </a:xfrm>
          <a:custGeom>
            <a:avLst/>
            <a:gdLst/>
            <a:ahLst/>
            <a:cxnLst/>
            <a:rect l="l" t="t" r="r" b="b"/>
            <a:pathLst>
              <a:path w="103504" h="900429">
                <a:moveTo>
                  <a:pt x="7111" y="803910"/>
                </a:moveTo>
                <a:lnTo>
                  <a:pt x="1016" y="807466"/>
                </a:lnTo>
                <a:lnTo>
                  <a:pt x="0" y="811402"/>
                </a:lnTo>
                <a:lnTo>
                  <a:pt x="51689" y="900049"/>
                </a:lnTo>
                <a:lnTo>
                  <a:pt x="59112" y="887349"/>
                </a:lnTo>
                <a:lnTo>
                  <a:pt x="45339" y="887349"/>
                </a:lnTo>
                <a:lnTo>
                  <a:pt x="45339" y="863708"/>
                </a:lnTo>
                <a:lnTo>
                  <a:pt x="11049" y="804926"/>
                </a:lnTo>
                <a:lnTo>
                  <a:pt x="7111" y="803910"/>
                </a:lnTo>
                <a:close/>
              </a:path>
              <a:path w="103504" h="900429">
                <a:moveTo>
                  <a:pt x="45339" y="863708"/>
                </a:moveTo>
                <a:lnTo>
                  <a:pt x="45339" y="887349"/>
                </a:lnTo>
                <a:lnTo>
                  <a:pt x="58039" y="887349"/>
                </a:lnTo>
                <a:lnTo>
                  <a:pt x="58039" y="884174"/>
                </a:lnTo>
                <a:lnTo>
                  <a:pt x="46227" y="884174"/>
                </a:lnTo>
                <a:lnTo>
                  <a:pt x="51752" y="874703"/>
                </a:lnTo>
                <a:lnTo>
                  <a:pt x="45339" y="863708"/>
                </a:lnTo>
                <a:close/>
              </a:path>
              <a:path w="103504" h="900429">
                <a:moveTo>
                  <a:pt x="96393" y="803910"/>
                </a:moveTo>
                <a:lnTo>
                  <a:pt x="92455" y="804926"/>
                </a:lnTo>
                <a:lnTo>
                  <a:pt x="58165" y="863708"/>
                </a:lnTo>
                <a:lnTo>
                  <a:pt x="58039" y="887349"/>
                </a:lnTo>
                <a:lnTo>
                  <a:pt x="59112" y="887349"/>
                </a:lnTo>
                <a:lnTo>
                  <a:pt x="103504" y="811402"/>
                </a:lnTo>
                <a:lnTo>
                  <a:pt x="102361" y="807466"/>
                </a:lnTo>
                <a:lnTo>
                  <a:pt x="99441" y="805688"/>
                </a:lnTo>
                <a:lnTo>
                  <a:pt x="96393" y="803910"/>
                </a:lnTo>
                <a:close/>
              </a:path>
              <a:path w="103504" h="900429">
                <a:moveTo>
                  <a:pt x="51752" y="874703"/>
                </a:moveTo>
                <a:lnTo>
                  <a:pt x="46227" y="884174"/>
                </a:lnTo>
                <a:lnTo>
                  <a:pt x="57276" y="884174"/>
                </a:lnTo>
                <a:lnTo>
                  <a:pt x="51752" y="874703"/>
                </a:lnTo>
                <a:close/>
              </a:path>
              <a:path w="103504" h="900429">
                <a:moveTo>
                  <a:pt x="58039" y="863926"/>
                </a:moveTo>
                <a:lnTo>
                  <a:pt x="51752" y="874703"/>
                </a:lnTo>
                <a:lnTo>
                  <a:pt x="57276" y="884174"/>
                </a:lnTo>
                <a:lnTo>
                  <a:pt x="58039" y="884174"/>
                </a:lnTo>
                <a:lnTo>
                  <a:pt x="58039" y="863926"/>
                </a:lnTo>
                <a:close/>
              </a:path>
              <a:path w="103504" h="900429">
                <a:moveTo>
                  <a:pt x="51752" y="25218"/>
                </a:moveTo>
                <a:lnTo>
                  <a:pt x="45465" y="35995"/>
                </a:lnTo>
                <a:lnTo>
                  <a:pt x="45465" y="863926"/>
                </a:lnTo>
                <a:lnTo>
                  <a:pt x="51752" y="874703"/>
                </a:lnTo>
                <a:lnTo>
                  <a:pt x="58039" y="863926"/>
                </a:lnTo>
                <a:lnTo>
                  <a:pt x="58039" y="35995"/>
                </a:lnTo>
                <a:lnTo>
                  <a:pt x="51752" y="25218"/>
                </a:lnTo>
                <a:close/>
              </a:path>
              <a:path w="103504" h="900429">
                <a:moveTo>
                  <a:pt x="51689" y="0"/>
                </a:moveTo>
                <a:lnTo>
                  <a:pt x="1777" y="85598"/>
                </a:lnTo>
                <a:lnTo>
                  <a:pt x="0" y="88519"/>
                </a:lnTo>
                <a:lnTo>
                  <a:pt x="1016" y="92455"/>
                </a:lnTo>
                <a:lnTo>
                  <a:pt x="7111" y="96012"/>
                </a:lnTo>
                <a:lnTo>
                  <a:pt x="11049" y="94996"/>
                </a:lnTo>
                <a:lnTo>
                  <a:pt x="45339" y="36213"/>
                </a:lnTo>
                <a:lnTo>
                  <a:pt x="45339" y="12573"/>
                </a:lnTo>
                <a:lnTo>
                  <a:pt x="59038" y="12573"/>
                </a:lnTo>
                <a:lnTo>
                  <a:pt x="51689" y="0"/>
                </a:lnTo>
                <a:close/>
              </a:path>
              <a:path w="103504" h="900429">
                <a:moveTo>
                  <a:pt x="59038" y="12573"/>
                </a:moveTo>
                <a:lnTo>
                  <a:pt x="58039" y="12573"/>
                </a:lnTo>
                <a:lnTo>
                  <a:pt x="58165" y="36213"/>
                </a:lnTo>
                <a:lnTo>
                  <a:pt x="92455" y="94996"/>
                </a:lnTo>
                <a:lnTo>
                  <a:pt x="96393" y="96012"/>
                </a:lnTo>
                <a:lnTo>
                  <a:pt x="99441" y="94234"/>
                </a:lnTo>
                <a:lnTo>
                  <a:pt x="102361" y="92455"/>
                </a:lnTo>
                <a:lnTo>
                  <a:pt x="103504" y="88519"/>
                </a:lnTo>
                <a:lnTo>
                  <a:pt x="101726" y="85598"/>
                </a:lnTo>
                <a:lnTo>
                  <a:pt x="59038" y="12573"/>
                </a:lnTo>
                <a:close/>
              </a:path>
              <a:path w="103504" h="900429">
                <a:moveTo>
                  <a:pt x="58039" y="12573"/>
                </a:moveTo>
                <a:lnTo>
                  <a:pt x="45339" y="12573"/>
                </a:lnTo>
                <a:lnTo>
                  <a:pt x="45339" y="36213"/>
                </a:lnTo>
                <a:lnTo>
                  <a:pt x="51752" y="25218"/>
                </a:lnTo>
                <a:lnTo>
                  <a:pt x="46227" y="15748"/>
                </a:lnTo>
                <a:lnTo>
                  <a:pt x="58039" y="15748"/>
                </a:lnTo>
                <a:lnTo>
                  <a:pt x="58039" y="12573"/>
                </a:lnTo>
                <a:close/>
              </a:path>
              <a:path w="103504" h="900429">
                <a:moveTo>
                  <a:pt x="58039" y="15748"/>
                </a:moveTo>
                <a:lnTo>
                  <a:pt x="57276" y="15748"/>
                </a:lnTo>
                <a:lnTo>
                  <a:pt x="51752" y="25218"/>
                </a:lnTo>
                <a:lnTo>
                  <a:pt x="58039" y="35995"/>
                </a:lnTo>
                <a:lnTo>
                  <a:pt x="58039" y="15748"/>
                </a:lnTo>
                <a:close/>
              </a:path>
              <a:path w="103504" h="900429">
                <a:moveTo>
                  <a:pt x="57276" y="15748"/>
                </a:moveTo>
                <a:lnTo>
                  <a:pt x="46227" y="15748"/>
                </a:lnTo>
                <a:lnTo>
                  <a:pt x="51752" y="25218"/>
                </a:lnTo>
                <a:lnTo>
                  <a:pt x="57276" y="15748"/>
                </a:lnTo>
                <a:close/>
              </a:path>
            </a:pathLst>
          </a:custGeom>
          <a:solidFill>
            <a:srgbClr val="5B9BD4"/>
          </a:solidFill>
        </p:spPr>
        <p:txBody>
          <a:bodyPr wrap="square" lIns="0" tIns="0" rIns="0" bIns="0" rtlCol="0"/>
          <a:lstStyle/>
          <a:p>
            <a:endParaRPr/>
          </a:p>
        </p:txBody>
      </p:sp>
      <p:sp>
        <p:nvSpPr>
          <p:cNvPr id="60" name="object 60"/>
          <p:cNvSpPr txBox="1"/>
          <p:nvPr/>
        </p:nvSpPr>
        <p:spPr>
          <a:xfrm>
            <a:off x="7706994" y="3588004"/>
            <a:ext cx="335280" cy="235585"/>
          </a:xfrm>
          <a:prstGeom prst="rect">
            <a:avLst/>
          </a:prstGeom>
        </p:spPr>
        <p:txBody>
          <a:bodyPr vert="horz" wrap="square" lIns="0" tIns="0" rIns="0" bIns="0" rtlCol="0">
            <a:spAutoFit/>
          </a:bodyPr>
          <a:lstStyle/>
          <a:p>
            <a:pPr marL="12700">
              <a:lnSpc>
                <a:spcPct val="100000"/>
              </a:lnSpc>
            </a:pPr>
            <a:r>
              <a:rPr sz="1400" b="1" spc="-5" dirty="0">
                <a:latin typeface="Calibri"/>
                <a:cs typeface="Calibri"/>
              </a:rPr>
              <a:t>28%</a:t>
            </a:r>
            <a:endParaRPr sz="1400">
              <a:latin typeface="Calibri"/>
              <a:cs typeface="Calibri"/>
            </a:endParaRPr>
          </a:p>
        </p:txBody>
      </p:sp>
      <p:sp>
        <p:nvSpPr>
          <p:cNvPr id="62" name="object 62"/>
          <p:cNvSpPr txBox="1"/>
          <p:nvPr/>
        </p:nvSpPr>
        <p:spPr>
          <a:xfrm>
            <a:off x="157784" y="6601764"/>
            <a:ext cx="206375" cy="177800"/>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88888"/>
                </a:solidFill>
                <a:latin typeface="Calibri"/>
                <a:cs typeface="Calibri"/>
              </a:rPr>
              <a:t>4</a:t>
            </a:fld>
            <a:endParaRPr sz="1200">
              <a:latin typeface="Calibri"/>
              <a:cs typeface="Calibri"/>
            </a:endParaRPr>
          </a:p>
        </p:txBody>
      </p:sp>
      <p:sp>
        <p:nvSpPr>
          <p:cNvPr id="63" name="object 63"/>
          <p:cNvSpPr txBox="1"/>
          <p:nvPr/>
        </p:nvSpPr>
        <p:spPr>
          <a:xfrm>
            <a:off x="8807322" y="6610451"/>
            <a:ext cx="257175" cy="254000"/>
          </a:xfrm>
          <a:prstGeom prst="rect">
            <a:avLst/>
          </a:prstGeom>
        </p:spPr>
        <p:txBody>
          <a:bodyPr vert="horz" wrap="square" lIns="0" tIns="0" rIns="0" bIns="0" rtlCol="0">
            <a:spAutoFit/>
          </a:bodyPr>
          <a:lstStyle/>
          <a:p>
            <a:pPr marL="12700">
              <a:lnSpc>
                <a:spcPts val="1810"/>
              </a:lnSpc>
            </a:pPr>
            <a:r>
              <a:rPr sz="1800" spc="-5" dirty="0">
                <a:solidFill>
                  <a:srgbClr val="FFFFFF"/>
                </a:solidFill>
                <a:latin typeface="Calibri"/>
                <a:cs typeface="Calibri"/>
              </a:rPr>
              <a:t>21</a:t>
            </a:r>
            <a:endParaRPr sz="1800">
              <a:latin typeface="Calibri"/>
              <a:cs typeface="Calibri"/>
            </a:endParaRPr>
          </a:p>
        </p:txBody>
      </p:sp>
    </p:spTree>
    <p:extLst>
      <p:ext uri="{BB962C8B-B14F-4D97-AF65-F5344CB8AC3E}">
        <p14:creationId xmlns:p14="http://schemas.microsoft.com/office/powerpoint/2010/main" val="39564409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1"/>
            <a:ext cx="8458200" cy="457199"/>
          </a:xfrm>
        </p:spPr>
        <p:txBody>
          <a:bodyPr>
            <a:noAutofit/>
          </a:bodyPr>
          <a:lstStyle/>
          <a:p>
            <a:r>
              <a:rPr lang="en-US" sz="2800" b="1" spc="-60" dirty="0">
                <a:solidFill>
                  <a:srgbClr val="001F5F"/>
                </a:solidFill>
                <a:cs typeface="Calibri"/>
              </a:rPr>
              <a:t>Frequently Asked Questions</a:t>
            </a:r>
            <a:endParaRPr lang="en-US" sz="2800" b="1" spc="-60" dirty="0">
              <a:solidFill>
                <a:srgbClr val="001F5F"/>
              </a:solidFill>
              <a:latin typeface="Calibri"/>
              <a:ea typeface="+mn-ea"/>
              <a:cs typeface="Calibri"/>
            </a:endParaRPr>
          </a:p>
        </p:txBody>
      </p:sp>
      <p:sp>
        <p:nvSpPr>
          <p:cNvPr id="3" name="Subtitle 2"/>
          <p:cNvSpPr>
            <a:spLocks noGrp="1"/>
          </p:cNvSpPr>
          <p:nvPr>
            <p:ph type="subTitle" idx="1"/>
          </p:nvPr>
        </p:nvSpPr>
        <p:spPr>
          <a:xfrm>
            <a:off x="533400" y="990600"/>
            <a:ext cx="8382000" cy="5715000"/>
          </a:xfrm>
        </p:spPr>
        <p:txBody>
          <a:bodyPr>
            <a:normAutofit fontScale="62500" lnSpcReduction="20000"/>
          </a:bodyPr>
          <a:lstStyle/>
          <a:p>
            <a:pPr algn="just"/>
            <a:r>
              <a:rPr lang="en-US" sz="2900" b="1" dirty="0" smtClean="0">
                <a:solidFill>
                  <a:schemeClr val="tx1"/>
                </a:solidFill>
              </a:rPr>
              <a:t>19. What is the consequence of not filing the return within the prescribed date ?</a:t>
            </a:r>
          </a:p>
          <a:p>
            <a:pPr algn="just"/>
            <a:r>
              <a:rPr lang="en-IN" sz="2900" dirty="0" smtClean="0">
                <a:solidFill>
                  <a:schemeClr val="tx1"/>
                </a:solidFill>
              </a:rPr>
              <a:t>Ans. A </a:t>
            </a:r>
            <a:r>
              <a:rPr lang="en-US" sz="2900" dirty="0" smtClean="0">
                <a:solidFill>
                  <a:schemeClr val="tx1"/>
                </a:solidFill>
              </a:rPr>
              <a:t>registered person who files return beyond the prescribed date will have to pay late fees of rupees one hundred for every day of delay subject to a maximum of rupees five thousand .</a:t>
            </a:r>
          </a:p>
          <a:p>
            <a:pPr algn="just"/>
            <a:endParaRPr lang="en-US" sz="2900" dirty="0" smtClean="0">
              <a:solidFill>
                <a:schemeClr val="tx1"/>
              </a:solidFill>
            </a:endParaRPr>
          </a:p>
          <a:p>
            <a:pPr algn="just"/>
            <a:r>
              <a:rPr lang="en-US" altLang="en-US" sz="2900" b="1" dirty="0" smtClean="0">
                <a:solidFill>
                  <a:schemeClr val="tx1"/>
                </a:solidFill>
              </a:rPr>
              <a:t>20. Can a registered tax payer opting to pay tax under composite scheme under GST be eligible for Input Tax Credit? </a:t>
            </a:r>
          </a:p>
          <a:p>
            <a:pPr algn="just"/>
            <a:r>
              <a:rPr lang="en-US" altLang="en-US" sz="2900" dirty="0" smtClean="0">
                <a:solidFill>
                  <a:schemeClr val="tx1"/>
                </a:solidFill>
              </a:rPr>
              <a:t>Ans. No. The amount of input tax credit carried forward in the last return under the existing law preceding the appointed date shall lapse and will not be allowed as credit in the electronic credit ledger under GST</a:t>
            </a:r>
          </a:p>
          <a:p>
            <a:pPr algn="just"/>
            <a:endParaRPr lang="en-US" altLang="en-US" sz="2900" dirty="0" smtClean="0">
              <a:solidFill>
                <a:schemeClr val="tx1"/>
              </a:solidFill>
            </a:endParaRPr>
          </a:p>
          <a:p>
            <a:pPr algn="just"/>
            <a:r>
              <a:rPr lang="en-US" altLang="en-US" sz="2900" b="1" dirty="0" smtClean="0">
                <a:solidFill>
                  <a:schemeClr val="tx1"/>
                </a:solidFill>
              </a:rPr>
              <a:t>21. Will Central Sales Tax (CST) paid under the earlier law be available as credit under GST?</a:t>
            </a:r>
          </a:p>
          <a:p>
            <a:pPr algn="just"/>
            <a:r>
              <a:rPr lang="en-US" altLang="en-US" sz="2900" dirty="0" smtClean="0">
                <a:solidFill>
                  <a:schemeClr val="tx1"/>
                </a:solidFill>
              </a:rPr>
              <a:t>Ans. No, the transitional provisions do not permit credit of Central Sales Tax paid, even though such component may be present in inputs in stock or inputs contained in Semi-finished goods or finished goods.</a:t>
            </a:r>
          </a:p>
          <a:p>
            <a:pPr algn="just"/>
            <a:endParaRPr lang="en-US" sz="2400" dirty="0" smtClean="0">
              <a:solidFill>
                <a:schemeClr val="tx1"/>
              </a:solidFill>
              <a:latin typeface="Book Antiqua" pitchFamily="18" charset="0"/>
            </a:endParaRPr>
          </a:p>
          <a:p>
            <a:pPr algn="just"/>
            <a:r>
              <a:rPr lang="en-US" altLang="en-US" sz="2900" b="1" dirty="0" smtClean="0">
                <a:solidFill>
                  <a:schemeClr val="tx1"/>
                </a:solidFill>
              </a:rPr>
              <a:t>22. Can stock held for more than one year be eligible to claim GST credit (i.e. in case of FSD/SSD or Registered importer, etc.)?</a:t>
            </a:r>
          </a:p>
          <a:p>
            <a:pPr algn="just"/>
            <a:r>
              <a:rPr lang="en-US" altLang="en-US" sz="2900" dirty="0" smtClean="0">
                <a:solidFill>
                  <a:schemeClr val="tx1"/>
                </a:solidFill>
              </a:rPr>
              <a:t>Ans. No. The provision contains a condition that only stock in respect of which the duty paying document is issued within one year from the appointed date is eligible for credit under GST.</a:t>
            </a:r>
          </a:p>
          <a:p>
            <a:pPr algn="just"/>
            <a:endParaRPr lang="en-IN" sz="2900" dirty="0" smtClean="0">
              <a:solidFill>
                <a:schemeClr val="tx1"/>
              </a:solidFill>
            </a:endParaRPr>
          </a:p>
          <a:p>
            <a:pPr algn="l"/>
            <a:endParaRPr lang="en-US"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1"/>
            <a:ext cx="8458200" cy="457199"/>
          </a:xfrm>
        </p:spPr>
        <p:txBody>
          <a:bodyPr>
            <a:noAutofit/>
          </a:bodyPr>
          <a:lstStyle/>
          <a:p>
            <a:r>
              <a:rPr lang="en-US" sz="2800" b="1" spc="-60" dirty="0" smtClean="0">
                <a:solidFill>
                  <a:srgbClr val="001F5F"/>
                </a:solidFill>
                <a:latin typeface="Calibri"/>
                <a:ea typeface="+mn-ea"/>
                <a:cs typeface="Calibri"/>
              </a:rPr>
              <a:t>Frequently Asked Questions</a:t>
            </a:r>
            <a:endParaRPr lang="en-US" sz="2800" b="1" spc="-60" dirty="0">
              <a:solidFill>
                <a:srgbClr val="001F5F"/>
              </a:solidFill>
              <a:latin typeface="Calibri"/>
              <a:ea typeface="+mn-ea"/>
              <a:cs typeface="Calibri"/>
            </a:endParaRPr>
          </a:p>
        </p:txBody>
      </p:sp>
      <p:sp>
        <p:nvSpPr>
          <p:cNvPr id="3" name="Subtitle 2"/>
          <p:cNvSpPr>
            <a:spLocks noGrp="1"/>
          </p:cNvSpPr>
          <p:nvPr>
            <p:ph type="subTitle" idx="1"/>
          </p:nvPr>
        </p:nvSpPr>
        <p:spPr>
          <a:xfrm>
            <a:off x="457200" y="1066800"/>
            <a:ext cx="8458200" cy="5105400"/>
          </a:xfrm>
        </p:spPr>
        <p:txBody>
          <a:bodyPr>
            <a:normAutofit fontScale="77500" lnSpcReduction="20000"/>
          </a:bodyPr>
          <a:lstStyle/>
          <a:p>
            <a:pPr lvl="0" algn="just"/>
            <a:r>
              <a:rPr lang="en-US" sz="2900" b="1" dirty="0" smtClean="0">
                <a:solidFill>
                  <a:schemeClr val="tx1"/>
                </a:solidFill>
              </a:rPr>
              <a:t>23. When is </a:t>
            </a:r>
            <a:r>
              <a:rPr lang="en-US" sz="2900" b="1" dirty="0">
                <a:solidFill>
                  <a:schemeClr val="tx1"/>
                </a:solidFill>
              </a:rPr>
              <a:t>tax invoice required to be prepared for Service</a:t>
            </a:r>
            <a:r>
              <a:rPr lang="en-US" sz="2900" b="1" dirty="0" smtClean="0">
                <a:solidFill>
                  <a:schemeClr val="tx1"/>
                </a:solidFill>
              </a:rPr>
              <a:t>?</a:t>
            </a:r>
          </a:p>
          <a:p>
            <a:pPr algn="just"/>
            <a:r>
              <a:rPr lang="en-IN" sz="2900" dirty="0" smtClean="0">
                <a:solidFill>
                  <a:schemeClr val="tx1"/>
                </a:solidFill>
              </a:rPr>
              <a:t>Ans. </a:t>
            </a:r>
            <a:r>
              <a:rPr lang="en-US" sz="2900" dirty="0" smtClean="0">
                <a:solidFill>
                  <a:schemeClr val="tx1"/>
                </a:solidFill>
              </a:rPr>
              <a:t>Registered </a:t>
            </a:r>
            <a:r>
              <a:rPr lang="en-US" sz="2900" dirty="0">
                <a:solidFill>
                  <a:schemeClr val="tx1"/>
                </a:solidFill>
              </a:rPr>
              <a:t>Person shall be required to issue tax invoice before or after the provision of service but within a period of 30 days from the date of supply of service.</a:t>
            </a:r>
            <a:r>
              <a:rPr lang="en-GB" sz="2900" dirty="0">
                <a:solidFill>
                  <a:schemeClr val="tx1"/>
                </a:solidFill>
              </a:rPr>
              <a:t> </a:t>
            </a:r>
            <a:endParaRPr lang="en-GB" sz="2900" dirty="0" smtClean="0">
              <a:solidFill>
                <a:schemeClr val="tx1"/>
              </a:solidFill>
            </a:endParaRPr>
          </a:p>
          <a:p>
            <a:pPr algn="just"/>
            <a:endParaRPr lang="en-US" sz="2900" dirty="0">
              <a:solidFill>
                <a:schemeClr val="tx1"/>
              </a:solidFill>
            </a:endParaRPr>
          </a:p>
          <a:p>
            <a:pPr lvl="0" algn="just"/>
            <a:r>
              <a:rPr lang="en-US" altLang="en-US" sz="2900" b="1" dirty="0" smtClean="0">
                <a:solidFill>
                  <a:schemeClr val="tx1"/>
                </a:solidFill>
              </a:rPr>
              <a:t>24. In what manner tax invoice is to be issued for supply of Goods?</a:t>
            </a:r>
          </a:p>
          <a:p>
            <a:pPr lvl="0" algn="just"/>
            <a:r>
              <a:rPr lang="en-US" altLang="en-US" sz="2900" dirty="0" smtClean="0">
                <a:solidFill>
                  <a:schemeClr val="tx1"/>
                </a:solidFill>
              </a:rPr>
              <a:t>Ans. </a:t>
            </a:r>
            <a:r>
              <a:rPr lang="en-IN" altLang="en-US" sz="2900" dirty="0">
                <a:solidFill>
                  <a:schemeClr val="tx1"/>
                </a:solidFill>
              </a:rPr>
              <a:t>T</a:t>
            </a:r>
            <a:r>
              <a:rPr lang="en-IN" sz="2900" dirty="0" smtClean="0">
                <a:solidFill>
                  <a:schemeClr val="tx1"/>
                </a:solidFill>
              </a:rPr>
              <a:t>ax </a:t>
            </a:r>
            <a:r>
              <a:rPr lang="en-IN" sz="2900" dirty="0">
                <a:solidFill>
                  <a:schemeClr val="tx1"/>
                </a:solidFill>
              </a:rPr>
              <a:t>invoice </a:t>
            </a:r>
            <a:r>
              <a:rPr lang="en-IN" sz="2900" dirty="0" smtClean="0">
                <a:solidFill>
                  <a:schemeClr val="tx1"/>
                </a:solidFill>
              </a:rPr>
              <a:t>for supply of goods is </a:t>
            </a:r>
            <a:r>
              <a:rPr lang="en-US" sz="2900" dirty="0" smtClean="0">
                <a:solidFill>
                  <a:schemeClr val="tx1"/>
                </a:solidFill>
              </a:rPr>
              <a:t>required in Triplicate:</a:t>
            </a:r>
            <a:endParaRPr lang="en-GB" sz="2900" dirty="0">
              <a:solidFill>
                <a:schemeClr val="tx1"/>
              </a:solidFill>
            </a:endParaRPr>
          </a:p>
          <a:p>
            <a:pPr marL="1003300" lvl="0" indent="-571500" algn="just">
              <a:buFont typeface="+mj-lt"/>
              <a:buAutoNum type="romanLcPeriod"/>
            </a:pPr>
            <a:r>
              <a:rPr lang="en-US" sz="2900" dirty="0">
                <a:solidFill>
                  <a:schemeClr val="tx1"/>
                </a:solidFill>
              </a:rPr>
              <a:t>Original for Recipient</a:t>
            </a:r>
            <a:endParaRPr lang="en-GB" sz="2900" dirty="0">
              <a:solidFill>
                <a:schemeClr val="tx1"/>
              </a:solidFill>
            </a:endParaRPr>
          </a:p>
          <a:p>
            <a:pPr marL="1003300" lvl="0" indent="-571500" algn="just">
              <a:buFont typeface="+mj-lt"/>
              <a:buAutoNum type="romanLcPeriod"/>
            </a:pPr>
            <a:r>
              <a:rPr lang="en-US" sz="2900" dirty="0">
                <a:solidFill>
                  <a:schemeClr val="tx1"/>
                </a:solidFill>
              </a:rPr>
              <a:t>Duplicate for Transporter</a:t>
            </a:r>
            <a:endParaRPr lang="en-GB" sz="2900" dirty="0">
              <a:solidFill>
                <a:schemeClr val="tx1"/>
              </a:solidFill>
            </a:endParaRPr>
          </a:p>
          <a:p>
            <a:pPr marL="1003300" lvl="0" indent="-571500" algn="just">
              <a:buFont typeface="+mj-lt"/>
              <a:buAutoNum type="romanLcPeriod"/>
            </a:pPr>
            <a:r>
              <a:rPr lang="en-US" sz="2900" dirty="0">
                <a:solidFill>
                  <a:schemeClr val="tx1"/>
                </a:solidFill>
              </a:rPr>
              <a:t>Triplicate for Supplier </a:t>
            </a:r>
            <a:endParaRPr lang="en-GB" sz="2900" dirty="0">
              <a:solidFill>
                <a:schemeClr val="tx1"/>
              </a:solidFill>
            </a:endParaRPr>
          </a:p>
          <a:p>
            <a:pPr algn="just"/>
            <a:r>
              <a:rPr lang="en-US" sz="2900" b="1" dirty="0">
                <a:solidFill>
                  <a:schemeClr val="tx1"/>
                </a:solidFill>
              </a:rPr>
              <a:t> </a:t>
            </a:r>
            <a:endParaRPr lang="en-GB" sz="2900" b="1" dirty="0">
              <a:solidFill>
                <a:schemeClr val="tx1"/>
              </a:solidFill>
            </a:endParaRPr>
          </a:p>
          <a:p>
            <a:pPr lvl="0" algn="just"/>
            <a:r>
              <a:rPr lang="en-US" altLang="en-US" sz="2900" b="1" dirty="0" smtClean="0">
                <a:solidFill>
                  <a:schemeClr val="tx1"/>
                </a:solidFill>
              </a:rPr>
              <a:t>25. </a:t>
            </a:r>
            <a:r>
              <a:rPr lang="en-US" altLang="en-US" sz="2900" b="1" dirty="0">
                <a:solidFill>
                  <a:schemeClr val="tx1"/>
                </a:solidFill>
              </a:rPr>
              <a:t>In what manner tax invoice is to be issued for supply of </a:t>
            </a:r>
            <a:r>
              <a:rPr lang="en-US" altLang="en-US" sz="2900" b="1" dirty="0" smtClean="0">
                <a:solidFill>
                  <a:schemeClr val="tx1"/>
                </a:solidFill>
              </a:rPr>
              <a:t>Services?</a:t>
            </a:r>
            <a:endParaRPr lang="en-US" altLang="en-US" sz="2900" b="1" dirty="0">
              <a:solidFill>
                <a:schemeClr val="tx1"/>
              </a:solidFill>
            </a:endParaRPr>
          </a:p>
          <a:p>
            <a:pPr lvl="0" algn="just"/>
            <a:r>
              <a:rPr lang="en-US" altLang="en-US" sz="2900" dirty="0">
                <a:solidFill>
                  <a:schemeClr val="tx1"/>
                </a:solidFill>
              </a:rPr>
              <a:t>Ans. </a:t>
            </a:r>
            <a:r>
              <a:rPr lang="en-IN" altLang="en-US" sz="2900" dirty="0">
                <a:solidFill>
                  <a:schemeClr val="tx1"/>
                </a:solidFill>
              </a:rPr>
              <a:t>T</a:t>
            </a:r>
            <a:r>
              <a:rPr lang="en-IN" sz="2900" dirty="0">
                <a:solidFill>
                  <a:schemeClr val="tx1"/>
                </a:solidFill>
              </a:rPr>
              <a:t>ax invoice for supply of </a:t>
            </a:r>
            <a:r>
              <a:rPr lang="en-IN" sz="2900" dirty="0" smtClean="0">
                <a:solidFill>
                  <a:schemeClr val="tx1"/>
                </a:solidFill>
              </a:rPr>
              <a:t>services is </a:t>
            </a:r>
            <a:r>
              <a:rPr lang="en-US" sz="2900" dirty="0">
                <a:solidFill>
                  <a:schemeClr val="tx1"/>
                </a:solidFill>
              </a:rPr>
              <a:t>required </a:t>
            </a:r>
            <a:r>
              <a:rPr lang="en-US" sz="2900" dirty="0" smtClean="0">
                <a:solidFill>
                  <a:schemeClr val="tx1"/>
                </a:solidFill>
              </a:rPr>
              <a:t>in Duplicate :</a:t>
            </a:r>
            <a:endParaRPr lang="en-GB" sz="2900" dirty="0">
              <a:solidFill>
                <a:schemeClr val="tx1"/>
              </a:solidFill>
            </a:endParaRPr>
          </a:p>
          <a:p>
            <a:pPr marL="1003300" lvl="0" indent="-571500" algn="just">
              <a:buFont typeface="+mj-lt"/>
              <a:buAutoNum type="romanLcPeriod"/>
            </a:pPr>
            <a:r>
              <a:rPr lang="en-US" sz="2900" dirty="0">
                <a:solidFill>
                  <a:schemeClr val="tx1"/>
                </a:solidFill>
              </a:rPr>
              <a:t>Original for Recipient</a:t>
            </a:r>
            <a:endParaRPr lang="en-GB" sz="2900" dirty="0">
              <a:solidFill>
                <a:schemeClr val="tx1"/>
              </a:solidFill>
            </a:endParaRPr>
          </a:p>
          <a:p>
            <a:pPr marL="1003300" lvl="0" indent="-571500" algn="just">
              <a:buFont typeface="+mj-lt"/>
              <a:buAutoNum type="romanLcPeriod"/>
            </a:pPr>
            <a:r>
              <a:rPr lang="en-US" sz="2900" dirty="0">
                <a:solidFill>
                  <a:schemeClr val="tx1"/>
                </a:solidFill>
              </a:rPr>
              <a:t>Duplicate for </a:t>
            </a:r>
            <a:r>
              <a:rPr lang="en-US" sz="2900" dirty="0" smtClean="0">
                <a:solidFill>
                  <a:schemeClr val="tx1"/>
                </a:solidFill>
              </a:rPr>
              <a:t>Supplier </a:t>
            </a:r>
            <a:endParaRPr lang="en-IN" sz="2900" dirty="0" smtClean="0">
              <a:solidFill>
                <a:schemeClr val="tx1"/>
              </a:solidFill>
            </a:endParaRPr>
          </a:p>
          <a:p>
            <a:pPr algn="l"/>
            <a:endParaRPr lang="en-US" dirty="0" smtClean="0"/>
          </a:p>
          <a:p>
            <a:endParaRPr lang="en-US" dirty="0"/>
          </a:p>
        </p:txBody>
      </p:sp>
    </p:spTree>
    <p:extLst>
      <p:ext uri="{BB962C8B-B14F-4D97-AF65-F5344CB8AC3E}">
        <p14:creationId xmlns:p14="http://schemas.microsoft.com/office/powerpoint/2010/main" val="7118458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6872"/>
            <a:ext cx="8229600" cy="1791191"/>
          </a:xfrm>
        </p:spPr>
        <p:txBody>
          <a:bodyPr>
            <a:normAutofit/>
          </a:bodyPr>
          <a:lstStyle/>
          <a:p>
            <a:r>
              <a:rPr lang="en-US" sz="6600" dirty="0" smtClean="0">
                <a:solidFill>
                  <a:srgbClr val="002060"/>
                </a:solidFill>
                <a:latin typeface="Impact" charset="0"/>
                <a:ea typeface="Impact" charset="0"/>
                <a:cs typeface="Impact" charset="0"/>
              </a:rPr>
              <a:t>Thank You</a:t>
            </a:r>
            <a:endParaRPr lang="en-US" sz="6600" dirty="0">
              <a:solidFill>
                <a:srgbClr val="002060"/>
              </a:solidFill>
              <a:latin typeface="Impact" charset="0"/>
              <a:ea typeface="Impact" charset="0"/>
              <a:cs typeface="Impact" charset="0"/>
            </a:endParaRPr>
          </a:p>
        </p:txBody>
      </p:sp>
    </p:spTree>
    <p:extLst>
      <p:ext uri="{BB962C8B-B14F-4D97-AF65-F5344CB8AC3E}">
        <p14:creationId xmlns:p14="http://schemas.microsoft.com/office/powerpoint/2010/main" val="846621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00B0F0"/>
          </a:solidFill>
        </p:spPr>
        <p:txBody>
          <a:bodyPr vert="horz" lIns="91440" tIns="45720" rIns="91440" bIns="45720" rtlCol="0" anchor="ctr">
            <a:noAutofit/>
          </a:bodyPr>
          <a:lstStyle/>
          <a:p>
            <a:r>
              <a:rPr lang="en-US" sz="3200" b="1" dirty="0">
                <a:latin typeface="Bookman Old Style" pitchFamily="18" charset="0"/>
                <a:ea typeface="Verdana" pitchFamily="34" charset="0"/>
                <a:cs typeface="Calibri" pitchFamily="34" charset="0"/>
              </a:rPr>
              <a:t/>
            </a:r>
            <a:br>
              <a:rPr lang="en-US" sz="3200" b="1" dirty="0">
                <a:latin typeface="Bookman Old Style" pitchFamily="18" charset="0"/>
                <a:ea typeface="Verdana" pitchFamily="34" charset="0"/>
                <a:cs typeface="Calibri" pitchFamily="34" charset="0"/>
              </a:rPr>
            </a:br>
            <a:r>
              <a:rPr lang="en-US" sz="3200" b="1" dirty="0">
                <a:latin typeface="Bookman Old Style" pitchFamily="18" charset="0"/>
                <a:ea typeface="Verdana" pitchFamily="34" charset="0"/>
                <a:cs typeface="Calibri" pitchFamily="34" charset="0"/>
              </a:rPr>
              <a:t>REGISTRATION</a:t>
            </a:r>
            <a:br>
              <a:rPr lang="en-US" sz="3200" b="1" dirty="0">
                <a:latin typeface="Bookman Old Style" pitchFamily="18" charset="0"/>
                <a:ea typeface="Verdana" pitchFamily="34" charset="0"/>
                <a:cs typeface="Calibri" pitchFamily="34" charset="0"/>
              </a:rPr>
            </a:br>
            <a:r>
              <a:rPr lang="en-US" sz="3200" b="1" dirty="0">
                <a:latin typeface="Bookman Old Style" pitchFamily="18" charset="0"/>
                <a:ea typeface="Verdana" pitchFamily="34" charset="0"/>
                <a:cs typeface="Calibri" pitchFamily="34" charset="0"/>
              </a:rPr>
              <a:t>        </a:t>
            </a:r>
            <a:endParaRPr lang="en-US" sz="3200" b="1" dirty="0">
              <a:latin typeface="Bookman Old Style" pitchFamily="18" charset="0"/>
              <a:ea typeface="Verdana" pitchFamily="34" charset="0"/>
              <a:cs typeface="Calibri" pitchFamily="34" charset="0"/>
            </a:endParaRPr>
          </a:p>
        </p:txBody>
      </p:sp>
      <p:sp>
        <p:nvSpPr>
          <p:cNvPr id="3" name="Content Placeholder 2"/>
          <p:cNvSpPr>
            <a:spLocks noGrp="1"/>
          </p:cNvSpPr>
          <p:nvPr>
            <p:ph idx="1"/>
          </p:nvPr>
        </p:nvSpPr>
        <p:spPr>
          <a:xfrm>
            <a:off x="457200" y="908720"/>
            <a:ext cx="8229600" cy="5616624"/>
          </a:xfrm>
          <a:noFill/>
        </p:spPr>
        <p:txBody>
          <a:bodyPr>
            <a:normAutofit fontScale="32500" lnSpcReduction="20000"/>
          </a:bodyPr>
          <a:lstStyle/>
          <a:p>
            <a:pPr algn="just">
              <a:buSzPct val="170000"/>
            </a:pPr>
            <a:endParaRPr lang="en-US" sz="9600" b="1" dirty="0" smtClean="0">
              <a:latin typeface="Bookman Old Style" pitchFamily="18" charset="0"/>
              <a:ea typeface="Verdana" pitchFamily="34" charset="0"/>
              <a:cs typeface="Calibri" pitchFamily="34" charset="0"/>
            </a:endParaRPr>
          </a:p>
          <a:p>
            <a:pPr algn="just">
              <a:buSzPct val="170000"/>
            </a:pPr>
            <a:r>
              <a:rPr lang="en-US" sz="9600" b="1" dirty="0" smtClean="0">
                <a:latin typeface="Bookman Old Style" pitchFamily="18" charset="0"/>
                <a:ea typeface="Verdana" pitchFamily="34" charset="0"/>
                <a:cs typeface="Calibri" pitchFamily="34" charset="0"/>
              </a:rPr>
              <a:t>Liability </a:t>
            </a:r>
            <a:r>
              <a:rPr lang="en-US" sz="9600" b="1" dirty="0" smtClean="0">
                <a:latin typeface="Bookman Old Style" pitchFamily="18" charset="0"/>
                <a:ea typeface="Verdana" pitchFamily="34" charset="0"/>
                <a:cs typeface="Calibri" pitchFamily="34" charset="0"/>
              </a:rPr>
              <a:t>to be registered</a:t>
            </a:r>
          </a:p>
          <a:p>
            <a:pPr algn="just">
              <a:spcBef>
                <a:spcPts val="0"/>
              </a:spcBef>
              <a:buSzPct val="170000"/>
              <a:buNone/>
            </a:pPr>
            <a:endParaRPr lang="en-US" sz="4600" b="1" dirty="0" smtClean="0">
              <a:latin typeface="Bookman Old Style" pitchFamily="18" charset="0"/>
              <a:ea typeface="Verdana" pitchFamily="34" charset="0"/>
              <a:cs typeface="Calibri" pitchFamily="34" charset="0"/>
            </a:endParaRPr>
          </a:p>
          <a:p>
            <a:pPr lvl="0" algn="just">
              <a:lnSpc>
                <a:spcPct val="150000"/>
              </a:lnSpc>
            </a:pPr>
            <a:r>
              <a:rPr lang="en-IN" sz="6400" dirty="0" smtClean="0">
                <a:latin typeface="Bookman Old Style" pitchFamily="18" charset="0"/>
                <a:cs typeface="Segoe UI" pitchFamily="34" charset="0"/>
              </a:rPr>
              <a:t>A person who supplies goods and/or services with a turnover in excess of Rs. 20 </a:t>
            </a:r>
            <a:r>
              <a:rPr lang="en-IN" sz="6400" dirty="0" err="1" smtClean="0">
                <a:latin typeface="Bookman Old Style" pitchFamily="18" charset="0"/>
                <a:cs typeface="Segoe UI" pitchFamily="34" charset="0"/>
              </a:rPr>
              <a:t>Lakhs</a:t>
            </a:r>
            <a:r>
              <a:rPr lang="en-IN" sz="6400" dirty="0" smtClean="0">
                <a:latin typeface="Bookman Old Style" pitchFamily="18" charset="0"/>
                <a:cs typeface="Segoe UI" pitchFamily="34" charset="0"/>
              </a:rPr>
              <a:t>.</a:t>
            </a:r>
          </a:p>
          <a:p>
            <a:pPr algn="just">
              <a:lnSpc>
                <a:spcPct val="150000"/>
              </a:lnSpc>
            </a:pPr>
            <a:r>
              <a:rPr lang="en-IN" sz="6400" dirty="0" smtClean="0">
                <a:latin typeface="Bookman Old Style" pitchFamily="18" charset="0"/>
                <a:cs typeface="Segoe UI" pitchFamily="34" charset="0"/>
              </a:rPr>
              <a:t>A person who supplies goods and/or services with a turnover in excess of Rs. 10 </a:t>
            </a:r>
            <a:r>
              <a:rPr lang="en-IN" sz="6400" dirty="0" err="1" smtClean="0">
                <a:latin typeface="Bookman Old Style" pitchFamily="18" charset="0"/>
                <a:cs typeface="Segoe UI" pitchFamily="34" charset="0"/>
              </a:rPr>
              <a:t>Lakhs</a:t>
            </a:r>
            <a:r>
              <a:rPr lang="en-IN" sz="6400" dirty="0" smtClean="0">
                <a:latin typeface="Bookman Old Style" pitchFamily="18" charset="0"/>
                <a:cs typeface="Segoe UI" pitchFamily="34" charset="0"/>
              </a:rPr>
              <a:t> in the States of </a:t>
            </a:r>
            <a:r>
              <a:rPr lang="en-US" sz="6400" dirty="0" smtClean="0">
                <a:latin typeface="Bookman Old Style" pitchFamily="18" charset="0"/>
                <a:cs typeface="Segoe UI" pitchFamily="34" charset="0"/>
              </a:rPr>
              <a:t>Arunachal Pradesh, Assam, Jammu and Kashmir, Manipur, Meghalaya, Mizoram, Nagaland, Sikkim, Tripura, Himachal Pradesh and </a:t>
            </a:r>
            <a:r>
              <a:rPr lang="en-US" sz="6400" dirty="0" err="1" smtClean="0">
                <a:latin typeface="Bookman Old Style" pitchFamily="18" charset="0"/>
                <a:cs typeface="Segoe UI" pitchFamily="34" charset="0"/>
              </a:rPr>
              <a:t>Uttarakhand</a:t>
            </a:r>
            <a:r>
              <a:rPr lang="en-IN" sz="6400" dirty="0" smtClean="0">
                <a:latin typeface="Bookman Old Style" pitchFamily="18" charset="0"/>
                <a:cs typeface="Segoe UI" pitchFamily="34" charset="0"/>
              </a:rPr>
              <a:t>.</a:t>
            </a:r>
          </a:p>
          <a:p>
            <a:pPr marL="457200" lvl="1" indent="0" algn="just">
              <a:spcBef>
                <a:spcPts val="0"/>
              </a:spcBef>
              <a:buSzPct val="95000"/>
              <a:buNone/>
            </a:pPr>
            <a:endParaRPr lang="en-US" sz="4600" dirty="0" smtClean="0">
              <a:latin typeface="Bookman Old Style" pitchFamily="18" charset="0"/>
              <a:ea typeface="Verdana" pitchFamily="34" charset="0"/>
              <a:cs typeface="Calibri" pitchFamily="34" charset="0"/>
            </a:endParaRPr>
          </a:p>
        </p:txBody>
      </p:sp>
    </p:spTree>
    <p:extLst>
      <p:ext uri="{BB962C8B-B14F-4D97-AF65-F5344CB8AC3E}">
        <p14:creationId xmlns:p14="http://schemas.microsoft.com/office/powerpoint/2010/main" val="3936678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00B0F0"/>
          </a:solidFill>
        </p:spPr>
        <p:txBody>
          <a:bodyPr>
            <a:noAutofit/>
          </a:bodyPr>
          <a:lstStyle/>
          <a:p>
            <a:r>
              <a:rPr lang="en-US" sz="3200" b="1" dirty="0" smtClean="0">
                <a:latin typeface="Bookman Old Style" pitchFamily="18" charset="0"/>
                <a:ea typeface="Verdana" pitchFamily="34" charset="0"/>
                <a:cs typeface="Calibri" pitchFamily="34" charset="0"/>
              </a:rPr>
              <a:t/>
            </a:r>
            <a:br>
              <a:rPr lang="en-US" sz="3200" b="1" dirty="0" smtClean="0">
                <a:latin typeface="Bookman Old Style" pitchFamily="18" charset="0"/>
                <a:ea typeface="Verdana" pitchFamily="34" charset="0"/>
                <a:cs typeface="Calibri" pitchFamily="34" charset="0"/>
              </a:rPr>
            </a:br>
            <a:r>
              <a:rPr lang="en-US" sz="3200" b="1" dirty="0" smtClean="0">
                <a:latin typeface="Bookman Old Style" pitchFamily="18" charset="0"/>
                <a:ea typeface="Verdana" pitchFamily="34" charset="0"/>
                <a:cs typeface="Calibri" pitchFamily="34" charset="0"/>
              </a:rPr>
              <a:t>REGISTRATION</a:t>
            </a:r>
            <a:br>
              <a:rPr lang="en-US" sz="3200" b="1" dirty="0" smtClean="0">
                <a:latin typeface="Bookman Old Style" pitchFamily="18" charset="0"/>
                <a:ea typeface="Verdana" pitchFamily="34" charset="0"/>
                <a:cs typeface="Calibri" pitchFamily="34" charset="0"/>
              </a:rPr>
            </a:br>
            <a:r>
              <a:rPr lang="en-US" sz="3200" b="1" dirty="0" smtClean="0">
                <a:latin typeface="Bookman Old Style" pitchFamily="18" charset="0"/>
                <a:ea typeface="Verdana" pitchFamily="34" charset="0"/>
                <a:cs typeface="Calibri" pitchFamily="34" charset="0"/>
              </a:rPr>
              <a:t>        </a:t>
            </a:r>
            <a:endParaRPr lang="en-US" sz="3200" dirty="0">
              <a:latin typeface="Bookman Old Style" pitchFamily="18" charset="0"/>
            </a:endParaRPr>
          </a:p>
        </p:txBody>
      </p:sp>
      <p:sp>
        <p:nvSpPr>
          <p:cNvPr id="3" name="Content Placeholder 2"/>
          <p:cNvSpPr>
            <a:spLocks noGrp="1"/>
          </p:cNvSpPr>
          <p:nvPr>
            <p:ph idx="1"/>
          </p:nvPr>
        </p:nvSpPr>
        <p:spPr>
          <a:xfrm>
            <a:off x="457200" y="908720"/>
            <a:ext cx="8229600" cy="5949280"/>
          </a:xfrm>
          <a:noFill/>
        </p:spPr>
        <p:txBody>
          <a:bodyPr>
            <a:normAutofit fontScale="25000" lnSpcReduction="20000"/>
          </a:bodyPr>
          <a:lstStyle/>
          <a:p>
            <a:pPr marL="457200" lvl="1" indent="0" algn="just">
              <a:spcBef>
                <a:spcPts val="0"/>
              </a:spcBef>
              <a:buSzPct val="95000"/>
              <a:buNone/>
            </a:pPr>
            <a:endParaRPr lang="en-US" sz="4600" dirty="0" smtClean="0">
              <a:latin typeface="Bookman Old Style" pitchFamily="18" charset="0"/>
              <a:ea typeface="Verdana" pitchFamily="34" charset="0"/>
              <a:cs typeface="Calibri" pitchFamily="34" charset="0"/>
            </a:endParaRPr>
          </a:p>
          <a:p>
            <a:pPr algn="just">
              <a:buSzPct val="170000"/>
            </a:pPr>
            <a:r>
              <a:rPr lang="en-US" sz="8000" dirty="0" smtClean="0">
                <a:latin typeface="Bookman Old Style" pitchFamily="18" charset="0"/>
                <a:ea typeface="Verdana" pitchFamily="34" charset="0"/>
                <a:cs typeface="Calibri" pitchFamily="34" charset="0"/>
              </a:rPr>
              <a:t>Liability to be registered irrespective of threshold </a:t>
            </a:r>
          </a:p>
          <a:p>
            <a:pPr algn="just">
              <a:buSzPct val="170000"/>
              <a:buNone/>
            </a:pPr>
            <a:endParaRPr lang="en-US" sz="4600" dirty="0" smtClean="0">
              <a:latin typeface="Bookman Old Style" pitchFamily="18" charset="0"/>
              <a:ea typeface="Verdana" pitchFamily="34" charset="0"/>
              <a:cs typeface="Calibri" pitchFamily="34" charset="0"/>
            </a:endParaRPr>
          </a:p>
          <a:p>
            <a:pPr lvl="1" algn="just">
              <a:lnSpc>
                <a:spcPct val="170000"/>
              </a:lnSpc>
              <a:spcBef>
                <a:spcPts val="0"/>
              </a:spcBef>
              <a:buSzPct val="95000"/>
              <a:buFont typeface="Wingdings" pitchFamily="2" charset="2"/>
              <a:buChar char="Ø"/>
            </a:pPr>
            <a:r>
              <a:rPr lang="en-US" sz="8000" dirty="0" smtClean="0">
                <a:latin typeface="Bookman Old Style" pitchFamily="18" charset="0"/>
                <a:ea typeface="Verdana" pitchFamily="34" charset="0"/>
                <a:cs typeface="Calibri" pitchFamily="34" charset="0"/>
              </a:rPr>
              <a:t>Persons making inter-State taxable supply</a:t>
            </a:r>
          </a:p>
          <a:p>
            <a:pPr lvl="1" algn="just">
              <a:lnSpc>
                <a:spcPct val="170000"/>
              </a:lnSpc>
              <a:spcBef>
                <a:spcPts val="0"/>
              </a:spcBef>
              <a:buSzPct val="95000"/>
              <a:buFont typeface="Wingdings" pitchFamily="2" charset="2"/>
              <a:buChar char="Ø"/>
            </a:pPr>
            <a:r>
              <a:rPr lang="en-US" sz="8000" dirty="0" smtClean="0">
                <a:latin typeface="Bookman Old Style" pitchFamily="18" charset="0"/>
                <a:ea typeface="Verdana" pitchFamily="34" charset="0"/>
                <a:cs typeface="Calibri" pitchFamily="34" charset="0"/>
              </a:rPr>
              <a:t>Persons required to pay tax under reverse charge</a:t>
            </a:r>
          </a:p>
          <a:p>
            <a:pPr lvl="1" algn="just">
              <a:lnSpc>
                <a:spcPct val="170000"/>
              </a:lnSpc>
              <a:spcBef>
                <a:spcPts val="0"/>
              </a:spcBef>
              <a:buSzPct val="95000"/>
              <a:buFont typeface="Wingdings" pitchFamily="2" charset="2"/>
              <a:buChar char="Ø"/>
            </a:pPr>
            <a:r>
              <a:rPr lang="en-US" sz="8000" dirty="0" smtClean="0">
                <a:latin typeface="Bookman Old Style" pitchFamily="18" charset="0"/>
                <a:ea typeface="Verdana" pitchFamily="34" charset="0"/>
                <a:cs typeface="Calibri" pitchFamily="34" charset="0"/>
              </a:rPr>
              <a:t>Casual and non-resident taxable persons</a:t>
            </a:r>
          </a:p>
          <a:p>
            <a:pPr lvl="1" algn="just">
              <a:lnSpc>
                <a:spcPct val="170000"/>
              </a:lnSpc>
              <a:spcBef>
                <a:spcPts val="0"/>
              </a:spcBef>
              <a:buSzPct val="95000"/>
              <a:buFont typeface="Wingdings" pitchFamily="2" charset="2"/>
              <a:buChar char="Ø"/>
            </a:pPr>
            <a:r>
              <a:rPr lang="en-US" sz="8000" dirty="0" smtClean="0">
                <a:latin typeface="Bookman Old Style" pitchFamily="18" charset="0"/>
                <a:ea typeface="Verdana" pitchFamily="34" charset="0"/>
                <a:cs typeface="Calibri" pitchFamily="34" charset="0"/>
              </a:rPr>
              <a:t>E-Commerce operator </a:t>
            </a:r>
          </a:p>
          <a:p>
            <a:pPr lvl="1" algn="just">
              <a:lnSpc>
                <a:spcPct val="170000"/>
              </a:lnSpc>
              <a:spcBef>
                <a:spcPts val="0"/>
              </a:spcBef>
              <a:buSzPct val="95000"/>
              <a:buFont typeface="Wingdings" pitchFamily="2" charset="2"/>
              <a:buChar char="Ø"/>
            </a:pPr>
            <a:r>
              <a:rPr lang="en-US" sz="8000" dirty="0" smtClean="0">
                <a:latin typeface="Bookman Old Style" pitchFamily="18" charset="0"/>
                <a:ea typeface="Verdana" pitchFamily="34" charset="0"/>
                <a:cs typeface="Calibri" pitchFamily="34" charset="0"/>
              </a:rPr>
              <a:t>Persons who supply goods through e-commerce operator</a:t>
            </a:r>
          </a:p>
          <a:p>
            <a:pPr lvl="1" algn="just">
              <a:lnSpc>
                <a:spcPct val="170000"/>
              </a:lnSpc>
              <a:spcBef>
                <a:spcPts val="0"/>
              </a:spcBef>
              <a:buSzPct val="95000"/>
              <a:buFont typeface="Wingdings" pitchFamily="2" charset="2"/>
              <a:buChar char="Ø"/>
            </a:pPr>
            <a:r>
              <a:rPr lang="en-US" sz="8000" dirty="0" smtClean="0">
                <a:latin typeface="Bookman Old Style" pitchFamily="18" charset="0"/>
                <a:ea typeface="Verdana" pitchFamily="34" charset="0"/>
                <a:cs typeface="Calibri" pitchFamily="34" charset="0"/>
              </a:rPr>
              <a:t>An aggregator who supplies services under his brand name</a:t>
            </a:r>
          </a:p>
          <a:p>
            <a:pPr lvl="1" algn="just">
              <a:lnSpc>
                <a:spcPct val="170000"/>
              </a:lnSpc>
              <a:spcBef>
                <a:spcPts val="0"/>
              </a:spcBef>
              <a:buSzPct val="95000"/>
              <a:buFont typeface="Wingdings" pitchFamily="2" charset="2"/>
              <a:buChar char="Ø"/>
            </a:pPr>
            <a:r>
              <a:rPr lang="en-US" sz="8000" dirty="0" smtClean="0">
                <a:latin typeface="Bookman Old Style" pitchFamily="18" charset="0"/>
                <a:ea typeface="Verdana" pitchFamily="34" charset="0"/>
                <a:cs typeface="Calibri" pitchFamily="34" charset="0"/>
              </a:rPr>
              <a:t>Persons who supply goods and/or services on behalf of a registered taxable person. </a:t>
            </a:r>
          </a:p>
          <a:p>
            <a:pPr lvl="1" algn="just">
              <a:lnSpc>
                <a:spcPct val="170000"/>
              </a:lnSpc>
              <a:spcBef>
                <a:spcPts val="0"/>
              </a:spcBef>
              <a:buSzPct val="95000"/>
              <a:buFont typeface="Wingdings" pitchFamily="2" charset="2"/>
              <a:buChar char="Ø"/>
            </a:pPr>
            <a:r>
              <a:rPr lang="en-US" sz="8000" dirty="0" smtClean="0">
                <a:latin typeface="Bookman Old Style" pitchFamily="18" charset="0"/>
                <a:ea typeface="Verdana" pitchFamily="34" charset="0"/>
                <a:cs typeface="Calibri" pitchFamily="34" charset="0"/>
              </a:rPr>
              <a:t>Input Service Distributor</a:t>
            </a:r>
          </a:p>
          <a:p>
            <a:pPr lvl="1" algn="just">
              <a:lnSpc>
                <a:spcPct val="170000"/>
              </a:lnSpc>
              <a:spcBef>
                <a:spcPts val="0"/>
              </a:spcBef>
              <a:buSzPct val="95000"/>
              <a:buFont typeface="Wingdings" pitchFamily="2" charset="2"/>
              <a:buChar char="Ø"/>
            </a:pPr>
            <a:r>
              <a:rPr lang="en-US" sz="8000" dirty="0" smtClean="0">
                <a:latin typeface="Bookman Old Style" pitchFamily="18" charset="0"/>
                <a:ea typeface="Verdana" pitchFamily="34" charset="0"/>
                <a:cs typeface="Calibri" pitchFamily="34" charset="0"/>
              </a:rPr>
              <a:t>Persons required to deduct tax at source</a:t>
            </a:r>
          </a:p>
          <a:p>
            <a:endParaRPr lang="en-US" sz="8000" dirty="0"/>
          </a:p>
        </p:txBody>
      </p:sp>
    </p:spTree>
    <p:extLst>
      <p:ext uri="{BB962C8B-B14F-4D97-AF65-F5344CB8AC3E}">
        <p14:creationId xmlns:p14="http://schemas.microsoft.com/office/powerpoint/2010/main" val="3936678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rgbClr val="00B0F0"/>
          </a:solidFill>
        </p:spPr>
        <p:txBody>
          <a:bodyPr vert="horz" lIns="91440" tIns="45720" rIns="91440" bIns="45720" rtlCol="0" anchor="ctr">
            <a:noAutofit/>
          </a:bodyPr>
          <a:lstStyle/>
          <a:p>
            <a:r>
              <a:rPr lang="en-US" sz="3200" b="1" dirty="0">
                <a:latin typeface="Bookman Old Style" pitchFamily="18" charset="0"/>
                <a:ea typeface="Verdana" pitchFamily="34" charset="0"/>
                <a:cs typeface="Calibri" pitchFamily="34" charset="0"/>
              </a:rPr>
              <a:t>REGISTRATION.. Contd.</a:t>
            </a:r>
            <a:endParaRPr lang="en-US" sz="3200" b="1" dirty="0">
              <a:latin typeface="Bookman Old Style" pitchFamily="18" charset="0"/>
              <a:ea typeface="Verdana" pitchFamily="34" charset="0"/>
              <a:cs typeface="Calibri" pitchFamily="34" charset="0"/>
            </a:endParaRPr>
          </a:p>
        </p:txBody>
      </p:sp>
      <p:sp>
        <p:nvSpPr>
          <p:cNvPr id="3" name="Content Placeholder 2"/>
          <p:cNvSpPr>
            <a:spLocks noGrp="1"/>
          </p:cNvSpPr>
          <p:nvPr>
            <p:ph idx="1"/>
          </p:nvPr>
        </p:nvSpPr>
        <p:spPr>
          <a:xfrm>
            <a:off x="457200" y="1143000"/>
            <a:ext cx="8229600" cy="4983163"/>
          </a:xfrm>
          <a:noFill/>
        </p:spPr>
        <p:txBody>
          <a:bodyPr>
            <a:normAutofit fontScale="25000" lnSpcReduction="20000"/>
          </a:bodyPr>
          <a:lstStyle/>
          <a:p>
            <a:pPr algn="just">
              <a:lnSpc>
                <a:spcPct val="120000"/>
              </a:lnSpc>
              <a:spcBef>
                <a:spcPts val="0"/>
              </a:spcBef>
              <a:buSzPct val="170000"/>
            </a:pPr>
            <a:r>
              <a:rPr lang="en-US" sz="7200" b="1" dirty="0" smtClean="0">
                <a:latin typeface="Bookman Old Style" pitchFamily="18" charset="0"/>
                <a:ea typeface="Verdana" pitchFamily="34" charset="0"/>
                <a:cs typeface="Calibri" pitchFamily="34" charset="0"/>
              </a:rPr>
              <a:t>A person, though not liable to be registered, may take registration voluntarily </a:t>
            </a:r>
            <a:r>
              <a:rPr lang="en-US" sz="7200" b="1" dirty="0">
                <a:solidFill>
                  <a:srgbClr val="0070C0"/>
                </a:solidFill>
                <a:latin typeface="Bookman Old Style" pitchFamily="18" charset="0"/>
                <a:ea typeface="Verdana" pitchFamily="34" charset="0"/>
                <a:cs typeface="Calibri" pitchFamily="34" charset="0"/>
              </a:rPr>
              <a:t>.</a:t>
            </a:r>
            <a:endParaRPr lang="en-US" sz="7200" b="1" dirty="0" smtClean="0">
              <a:solidFill>
                <a:srgbClr val="0070C0"/>
              </a:solidFill>
              <a:latin typeface="Bookman Old Style" pitchFamily="18" charset="0"/>
              <a:ea typeface="Verdana" pitchFamily="34" charset="0"/>
              <a:cs typeface="Calibri" pitchFamily="34" charset="0"/>
            </a:endParaRPr>
          </a:p>
          <a:p>
            <a:pPr algn="just">
              <a:lnSpc>
                <a:spcPct val="120000"/>
              </a:lnSpc>
              <a:spcBef>
                <a:spcPts val="0"/>
              </a:spcBef>
              <a:buSzPct val="170000"/>
              <a:buNone/>
            </a:pPr>
            <a:endParaRPr lang="en-US" sz="7200" b="1" dirty="0" smtClean="0">
              <a:latin typeface="Bookman Old Style" pitchFamily="18" charset="0"/>
              <a:ea typeface="Verdana" pitchFamily="34" charset="0"/>
              <a:cs typeface="Calibri" pitchFamily="34" charset="0"/>
            </a:endParaRPr>
          </a:p>
          <a:p>
            <a:pPr algn="just">
              <a:lnSpc>
                <a:spcPct val="120000"/>
              </a:lnSpc>
              <a:spcBef>
                <a:spcPts val="0"/>
              </a:spcBef>
              <a:buSzPct val="170000"/>
            </a:pPr>
            <a:r>
              <a:rPr lang="en-US" sz="7200" b="1" dirty="0" smtClean="0">
                <a:latin typeface="Bookman Old Style" pitchFamily="18" charset="0"/>
                <a:ea typeface="Verdana" pitchFamily="34" charset="0"/>
                <a:cs typeface="Calibri" pitchFamily="34" charset="0"/>
              </a:rPr>
              <a:t>Registration to be granted State-wise.  A person having multiple business verticals in a State  may obtain separate registration </a:t>
            </a:r>
          </a:p>
          <a:p>
            <a:pPr algn="just">
              <a:lnSpc>
                <a:spcPct val="120000"/>
              </a:lnSpc>
              <a:spcBef>
                <a:spcPts val="0"/>
              </a:spcBef>
              <a:buSzPct val="170000"/>
              <a:buNone/>
            </a:pPr>
            <a:endParaRPr lang="en-US" sz="7200" b="1" dirty="0" smtClean="0">
              <a:latin typeface="Bookman Old Style" pitchFamily="18" charset="0"/>
              <a:ea typeface="Verdana" pitchFamily="34" charset="0"/>
              <a:cs typeface="Calibri" pitchFamily="34" charset="0"/>
            </a:endParaRPr>
          </a:p>
          <a:p>
            <a:pPr algn="just">
              <a:lnSpc>
                <a:spcPct val="120000"/>
              </a:lnSpc>
              <a:spcBef>
                <a:spcPts val="0"/>
              </a:spcBef>
              <a:buSzPct val="170000"/>
            </a:pPr>
            <a:r>
              <a:rPr lang="en-US" sz="7200" b="1" dirty="0" smtClean="0">
                <a:latin typeface="Bookman Old Style" pitchFamily="18" charset="0"/>
                <a:ea typeface="Verdana" pitchFamily="34" charset="0"/>
                <a:cs typeface="Calibri" pitchFamily="34" charset="0"/>
              </a:rPr>
              <a:t>UN agencies, Multilateral Organizations, Embassies etc. shall be granted a Unique Identity Number instead of registration </a:t>
            </a:r>
          </a:p>
          <a:p>
            <a:pPr algn="just">
              <a:lnSpc>
                <a:spcPct val="120000"/>
              </a:lnSpc>
              <a:spcBef>
                <a:spcPts val="0"/>
              </a:spcBef>
              <a:buSzPct val="170000"/>
              <a:buNone/>
            </a:pPr>
            <a:endParaRPr lang="en-US" sz="7200" b="1" dirty="0" smtClean="0">
              <a:latin typeface="Bookman Old Style" pitchFamily="18" charset="0"/>
              <a:ea typeface="Verdana" pitchFamily="34" charset="0"/>
              <a:cs typeface="Calibri" pitchFamily="34" charset="0"/>
            </a:endParaRPr>
          </a:p>
          <a:p>
            <a:pPr algn="just">
              <a:lnSpc>
                <a:spcPct val="120000"/>
              </a:lnSpc>
              <a:spcBef>
                <a:spcPts val="0"/>
              </a:spcBef>
              <a:buSzPct val="170000"/>
            </a:pPr>
            <a:r>
              <a:rPr lang="en-US" sz="7200" b="1" dirty="0" smtClean="0">
                <a:latin typeface="Bookman Old Style" pitchFamily="18" charset="0"/>
                <a:ea typeface="Verdana" pitchFamily="34" charset="0"/>
                <a:cs typeface="Calibri" pitchFamily="34" charset="0"/>
              </a:rPr>
              <a:t>Registration shall be approved by </a:t>
            </a:r>
            <a:r>
              <a:rPr lang="en-US" sz="7200" b="1" dirty="0">
                <a:latin typeface="Bookman Old Style" pitchFamily="18" charset="0"/>
                <a:ea typeface="Verdana" pitchFamily="34" charset="0"/>
                <a:cs typeface="Calibri" pitchFamily="34" charset="0"/>
              </a:rPr>
              <a:t> </a:t>
            </a:r>
            <a:r>
              <a:rPr lang="en-US" sz="7200" b="1" dirty="0" smtClean="0">
                <a:latin typeface="Bookman Old Style" pitchFamily="18" charset="0"/>
                <a:ea typeface="Verdana" pitchFamily="34" charset="0"/>
                <a:cs typeface="Calibri" pitchFamily="34" charset="0"/>
              </a:rPr>
              <a:t>either Central </a:t>
            </a:r>
            <a:r>
              <a:rPr lang="en-US" sz="7200" b="1" dirty="0">
                <a:latin typeface="Bookman Old Style" pitchFamily="18" charset="0"/>
                <a:ea typeface="Verdana" pitchFamily="34" charset="0"/>
                <a:cs typeface="Calibri" pitchFamily="34" charset="0"/>
              </a:rPr>
              <a:t> </a:t>
            </a:r>
            <a:r>
              <a:rPr lang="en-US" sz="7200" b="1" dirty="0" smtClean="0">
                <a:latin typeface="Bookman Old Style" pitchFamily="18" charset="0"/>
                <a:ea typeface="Verdana" pitchFamily="34" charset="0"/>
                <a:cs typeface="Calibri" pitchFamily="34" charset="0"/>
              </a:rPr>
              <a:t>or State authorities.</a:t>
            </a:r>
          </a:p>
          <a:p>
            <a:pPr algn="just">
              <a:lnSpc>
                <a:spcPct val="120000"/>
              </a:lnSpc>
              <a:spcBef>
                <a:spcPts val="0"/>
              </a:spcBef>
              <a:buSzPct val="170000"/>
              <a:buNone/>
            </a:pPr>
            <a:endParaRPr lang="en-US" sz="7200" b="1" dirty="0" smtClean="0">
              <a:latin typeface="Bookman Old Style" pitchFamily="18" charset="0"/>
              <a:ea typeface="Verdana" pitchFamily="34" charset="0"/>
              <a:cs typeface="Calibri" pitchFamily="34" charset="0"/>
            </a:endParaRPr>
          </a:p>
          <a:p>
            <a:pPr algn="just">
              <a:lnSpc>
                <a:spcPct val="120000"/>
              </a:lnSpc>
              <a:spcBef>
                <a:spcPts val="0"/>
              </a:spcBef>
              <a:buSzPct val="170000"/>
            </a:pPr>
            <a:r>
              <a:rPr lang="en-US" sz="7200" b="1" dirty="0" smtClean="0">
                <a:latin typeface="Bookman Old Style" pitchFamily="18" charset="0"/>
                <a:ea typeface="Verdana" pitchFamily="34" charset="0"/>
                <a:cs typeface="Calibri" pitchFamily="34" charset="0"/>
              </a:rPr>
              <a:t>Registration shall be deemed to have been granted if no deficiency is communicated to the applicant within the prescribed period  </a:t>
            </a:r>
          </a:p>
          <a:p>
            <a:pPr algn="just">
              <a:lnSpc>
                <a:spcPct val="120000"/>
              </a:lnSpc>
              <a:spcBef>
                <a:spcPts val="0"/>
              </a:spcBef>
              <a:buSzPct val="170000"/>
              <a:buNone/>
            </a:pPr>
            <a:endParaRPr lang="en-US" sz="7200" b="1" dirty="0" smtClean="0">
              <a:latin typeface="Bookman Old Style" pitchFamily="18" charset="0"/>
              <a:ea typeface="Verdana" pitchFamily="34" charset="0"/>
              <a:cs typeface="Calibri" pitchFamily="34" charset="0"/>
            </a:endParaRPr>
          </a:p>
          <a:p>
            <a:pPr algn="just">
              <a:lnSpc>
                <a:spcPct val="120000"/>
              </a:lnSpc>
              <a:spcBef>
                <a:spcPts val="0"/>
              </a:spcBef>
              <a:buSzPct val="170000"/>
            </a:pPr>
            <a:r>
              <a:rPr lang="en-US" sz="7200" b="1" dirty="0" smtClean="0">
                <a:latin typeface="Bookman Old Style" pitchFamily="18" charset="0"/>
                <a:ea typeface="Verdana" pitchFamily="34" charset="0"/>
                <a:cs typeface="Calibri" pitchFamily="34" charset="0"/>
              </a:rPr>
              <a:t>Cancellation of registration under  CGST Act means  a cancellation of registration under SGST Act and vice-versa.</a:t>
            </a:r>
            <a:endParaRPr lang="en-IN" sz="7200" b="1" dirty="0" smtClean="0">
              <a:latin typeface="Bookman Old Style" pitchFamily="18" charset="0"/>
              <a:ea typeface="Verdana" pitchFamily="34" charset="0"/>
              <a:cs typeface="Calibri" pitchFamily="34" charset="0"/>
            </a:endParaRPr>
          </a:p>
          <a:p>
            <a:pPr marL="342900" lvl="1" indent="-342900">
              <a:buFont typeface="Arial" pitchFamily="34" charset="0"/>
              <a:buChar char="•"/>
            </a:pPr>
            <a:endParaRPr lang="en-US" sz="2000" b="1" dirty="0" smtClean="0">
              <a:latin typeface="Bookman Old Style" pitchFamily="18" charset="0"/>
              <a:ea typeface="Verdana" pitchFamily="34" charset="0"/>
              <a:cs typeface="Calibri" pitchFamily="34" charset="0"/>
            </a:endParaRPr>
          </a:p>
          <a:p>
            <a:pPr marL="342900" lvl="1" indent="-342900">
              <a:buNone/>
            </a:pPr>
            <a:endParaRPr lang="en-US" sz="2000" dirty="0" smtClean="0">
              <a:latin typeface="Calibri" pitchFamily="34" charset="0"/>
              <a:ea typeface="Verdana" pitchFamily="34" charset="0"/>
              <a:cs typeface="Calibri" pitchFamily="34" charset="0"/>
            </a:endParaRPr>
          </a:p>
          <a:p>
            <a:endParaRPr lang="en-IN" dirty="0" smtClean="0"/>
          </a:p>
          <a:p>
            <a:endParaRPr lang="en-US" dirty="0"/>
          </a:p>
        </p:txBody>
      </p:sp>
    </p:spTree>
    <p:extLst>
      <p:ext uri="{BB962C8B-B14F-4D97-AF65-F5344CB8AC3E}">
        <p14:creationId xmlns:p14="http://schemas.microsoft.com/office/powerpoint/2010/main" val="2049864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58254" y="1500234"/>
            <a:ext cx="8555355" cy="2092881"/>
          </a:xfrm>
          <a:prstGeom prst="rect">
            <a:avLst/>
          </a:prstGeom>
        </p:spPr>
        <p:txBody>
          <a:bodyPr vert="horz" wrap="square" lIns="0" tIns="0" rIns="0" bIns="0" rtlCol="0">
            <a:spAutoFit/>
          </a:bodyPr>
          <a:lstStyle/>
          <a:p>
            <a:pPr marL="355600" marR="5080" indent="-342900" algn="just">
              <a:buFont typeface="Arial"/>
              <a:buChar char="•"/>
              <a:tabLst>
                <a:tab pos="355600" algn="l"/>
              </a:tabLst>
            </a:pPr>
            <a:r>
              <a:rPr sz="2900" dirty="0">
                <a:latin typeface="+mj-lt"/>
                <a:cs typeface="Arial"/>
              </a:rPr>
              <a:t>The</a:t>
            </a:r>
            <a:r>
              <a:rPr sz="2900" dirty="0">
                <a:latin typeface="+mj-lt"/>
                <a:cs typeface="Times New Roman"/>
              </a:rPr>
              <a:t> </a:t>
            </a:r>
            <a:r>
              <a:rPr sz="2900" spc="25" dirty="0">
                <a:latin typeface="+mj-lt"/>
                <a:cs typeface="Times New Roman"/>
              </a:rPr>
              <a:t> </a:t>
            </a:r>
            <a:r>
              <a:rPr sz="2900" spc="-15" dirty="0">
                <a:latin typeface="+mj-lt"/>
                <a:cs typeface="Arial"/>
              </a:rPr>
              <a:t>t</a:t>
            </a:r>
            <a:r>
              <a:rPr sz="2900" spc="-5" dirty="0">
                <a:latin typeface="+mj-lt"/>
                <a:cs typeface="Arial"/>
              </a:rPr>
              <a:t>axpaye</a:t>
            </a:r>
            <a:r>
              <a:rPr sz="2900" dirty="0">
                <a:latin typeface="+mj-lt"/>
                <a:cs typeface="Arial"/>
              </a:rPr>
              <a:t>r</a:t>
            </a:r>
            <a:r>
              <a:rPr sz="2900" dirty="0">
                <a:latin typeface="+mj-lt"/>
                <a:cs typeface="Times New Roman"/>
              </a:rPr>
              <a:t> </a:t>
            </a:r>
            <a:r>
              <a:rPr sz="2900" spc="15" dirty="0">
                <a:latin typeface="+mj-lt"/>
                <a:cs typeface="Times New Roman"/>
              </a:rPr>
              <a:t> </a:t>
            </a:r>
            <a:r>
              <a:rPr sz="2900" spc="-5" dirty="0">
                <a:latin typeface="+mj-lt"/>
                <a:cs typeface="Arial"/>
              </a:rPr>
              <a:t>w</a:t>
            </a:r>
            <a:r>
              <a:rPr sz="2900" spc="5" dirty="0">
                <a:latin typeface="+mj-lt"/>
                <a:cs typeface="Arial"/>
              </a:rPr>
              <a:t>i</a:t>
            </a:r>
            <a:r>
              <a:rPr sz="2900" spc="-5" dirty="0">
                <a:latin typeface="+mj-lt"/>
                <a:cs typeface="Arial"/>
              </a:rPr>
              <a:t>l</a:t>
            </a:r>
            <a:r>
              <a:rPr sz="2900" dirty="0">
                <a:latin typeface="+mj-lt"/>
                <a:cs typeface="Arial"/>
              </a:rPr>
              <a:t>l</a:t>
            </a:r>
            <a:r>
              <a:rPr sz="2900" dirty="0">
                <a:latin typeface="+mj-lt"/>
                <a:cs typeface="Times New Roman"/>
              </a:rPr>
              <a:t> </a:t>
            </a:r>
            <a:r>
              <a:rPr sz="2900" spc="35" dirty="0">
                <a:latin typeface="+mj-lt"/>
                <a:cs typeface="Times New Roman"/>
              </a:rPr>
              <a:t> </a:t>
            </a:r>
            <a:r>
              <a:rPr sz="2900" spc="-10" dirty="0">
                <a:latin typeface="+mj-lt"/>
                <a:cs typeface="Arial"/>
              </a:rPr>
              <a:t>b</a:t>
            </a:r>
            <a:r>
              <a:rPr sz="2900" dirty="0">
                <a:latin typeface="+mj-lt"/>
                <a:cs typeface="Arial"/>
              </a:rPr>
              <a:t>e</a:t>
            </a:r>
            <a:r>
              <a:rPr sz="2900" dirty="0">
                <a:latin typeface="+mj-lt"/>
                <a:cs typeface="Times New Roman"/>
              </a:rPr>
              <a:t> </a:t>
            </a:r>
            <a:r>
              <a:rPr sz="2900" spc="15" dirty="0">
                <a:latin typeface="+mj-lt"/>
                <a:cs typeface="Times New Roman"/>
              </a:rPr>
              <a:t> </a:t>
            </a:r>
            <a:r>
              <a:rPr sz="2900" spc="-5" dirty="0">
                <a:latin typeface="+mj-lt"/>
                <a:cs typeface="Arial"/>
              </a:rPr>
              <a:t>al</a:t>
            </a:r>
            <a:r>
              <a:rPr sz="2900" spc="5" dirty="0">
                <a:latin typeface="+mj-lt"/>
                <a:cs typeface="Arial"/>
              </a:rPr>
              <a:t>l</a:t>
            </a:r>
            <a:r>
              <a:rPr sz="2900" spc="-5" dirty="0">
                <a:latin typeface="+mj-lt"/>
                <a:cs typeface="Arial"/>
              </a:rPr>
              <a:t>o</a:t>
            </a:r>
            <a:r>
              <a:rPr sz="2900" spc="-10" dirty="0">
                <a:latin typeface="+mj-lt"/>
                <a:cs typeface="Arial"/>
              </a:rPr>
              <a:t>t</a:t>
            </a:r>
            <a:r>
              <a:rPr sz="2900" dirty="0">
                <a:latin typeface="+mj-lt"/>
                <a:cs typeface="Arial"/>
              </a:rPr>
              <a:t>t</a:t>
            </a:r>
            <a:r>
              <a:rPr sz="2900" spc="-10" dirty="0">
                <a:latin typeface="+mj-lt"/>
                <a:cs typeface="Arial"/>
              </a:rPr>
              <a:t>e</a:t>
            </a:r>
            <a:r>
              <a:rPr sz="2900" dirty="0">
                <a:latin typeface="+mj-lt"/>
                <a:cs typeface="Arial"/>
              </a:rPr>
              <a:t>d</a:t>
            </a:r>
            <a:r>
              <a:rPr sz="2900" dirty="0">
                <a:latin typeface="+mj-lt"/>
                <a:cs typeface="Times New Roman"/>
              </a:rPr>
              <a:t> </a:t>
            </a:r>
            <a:r>
              <a:rPr sz="2900" spc="20" dirty="0">
                <a:latin typeface="+mj-lt"/>
                <a:cs typeface="Times New Roman"/>
              </a:rPr>
              <a:t> </a:t>
            </a:r>
            <a:r>
              <a:rPr sz="2900" dirty="0">
                <a:latin typeface="+mj-lt"/>
                <a:cs typeface="Arial"/>
              </a:rPr>
              <a:t>a</a:t>
            </a:r>
            <a:r>
              <a:rPr sz="2900" dirty="0">
                <a:latin typeface="+mj-lt"/>
                <a:cs typeface="Times New Roman"/>
              </a:rPr>
              <a:t> </a:t>
            </a:r>
            <a:r>
              <a:rPr sz="2900" spc="30" dirty="0">
                <a:latin typeface="+mj-lt"/>
                <a:cs typeface="Times New Roman"/>
              </a:rPr>
              <a:t> </a:t>
            </a:r>
            <a:r>
              <a:rPr sz="2900" dirty="0">
                <a:latin typeface="+mj-lt"/>
                <a:cs typeface="Arial"/>
              </a:rPr>
              <a:t>S</a:t>
            </a:r>
            <a:r>
              <a:rPr sz="2900" spc="-20" dirty="0">
                <a:latin typeface="+mj-lt"/>
                <a:cs typeface="Arial"/>
              </a:rPr>
              <a:t>t</a:t>
            </a:r>
            <a:r>
              <a:rPr sz="2900" spc="-5" dirty="0">
                <a:latin typeface="+mj-lt"/>
                <a:cs typeface="Arial"/>
              </a:rPr>
              <a:t>a</a:t>
            </a:r>
            <a:r>
              <a:rPr sz="2900" spc="-10" dirty="0">
                <a:latin typeface="+mj-lt"/>
                <a:cs typeface="Arial"/>
              </a:rPr>
              <a:t>t</a:t>
            </a:r>
            <a:r>
              <a:rPr sz="2900" dirty="0">
                <a:latin typeface="+mj-lt"/>
                <a:cs typeface="Arial"/>
              </a:rPr>
              <a:t>e</a:t>
            </a:r>
            <a:r>
              <a:rPr sz="2900" dirty="0">
                <a:latin typeface="+mj-lt"/>
                <a:cs typeface="Times New Roman"/>
              </a:rPr>
              <a:t> </a:t>
            </a:r>
            <a:r>
              <a:rPr sz="2900" spc="25" dirty="0">
                <a:latin typeface="+mj-lt"/>
                <a:cs typeface="Times New Roman"/>
              </a:rPr>
              <a:t> </a:t>
            </a:r>
            <a:r>
              <a:rPr sz="2900" spc="-5" dirty="0">
                <a:latin typeface="+mj-lt"/>
                <a:cs typeface="Arial"/>
              </a:rPr>
              <a:t>w</a:t>
            </a:r>
            <a:r>
              <a:rPr sz="2900" spc="5" dirty="0">
                <a:latin typeface="+mj-lt"/>
                <a:cs typeface="Arial"/>
              </a:rPr>
              <a:t>i</a:t>
            </a:r>
            <a:r>
              <a:rPr sz="2900" spc="-10" dirty="0">
                <a:latin typeface="+mj-lt"/>
                <a:cs typeface="Arial"/>
              </a:rPr>
              <a:t>s</a:t>
            </a:r>
            <a:r>
              <a:rPr sz="2900" dirty="0">
                <a:latin typeface="+mj-lt"/>
                <a:cs typeface="Arial"/>
              </a:rPr>
              <a:t>e</a:t>
            </a:r>
            <a:r>
              <a:rPr sz="2900" dirty="0">
                <a:latin typeface="+mj-lt"/>
                <a:cs typeface="Times New Roman"/>
              </a:rPr>
              <a:t> </a:t>
            </a:r>
            <a:r>
              <a:rPr sz="2900" spc="15" dirty="0">
                <a:latin typeface="+mj-lt"/>
                <a:cs typeface="Times New Roman"/>
              </a:rPr>
              <a:t> </a:t>
            </a:r>
            <a:r>
              <a:rPr sz="2900" spc="-225" dirty="0">
                <a:latin typeface="+mj-lt"/>
                <a:cs typeface="Arial"/>
              </a:rPr>
              <a:t>P</a:t>
            </a:r>
            <a:r>
              <a:rPr sz="2900" dirty="0">
                <a:latin typeface="+mj-lt"/>
                <a:cs typeface="Arial"/>
              </a:rPr>
              <a:t>AN</a:t>
            </a:r>
            <a:r>
              <a:rPr sz="2900" dirty="0">
                <a:latin typeface="+mj-lt"/>
                <a:cs typeface="Times New Roman"/>
              </a:rPr>
              <a:t> </a:t>
            </a:r>
            <a:r>
              <a:rPr sz="2900" spc="-5" dirty="0">
                <a:latin typeface="+mj-lt"/>
                <a:cs typeface="Arial"/>
              </a:rPr>
              <a:t>b</a:t>
            </a:r>
            <a:r>
              <a:rPr sz="2900" spc="5" dirty="0">
                <a:latin typeface="+mj-lt"/>
                <a:cs typeface="Arial"/>
              </a:rPr>
              <a:t>a</a:t>
            </a:r>
            <a:r>
              <a:rPr sz="2900" spc="-15" dirty="0">
                <a:latin typeface="+mj-lt"/>
                <a:cs typeface="Arial"/>
              </a:rPr>
              <a:t>s</a:t>
            </a:r>
            <a:r>
              <a:rPr sz="2900" spc="-5" dirty="0">
                <a:latin typeface="+mj-lt"/>
                <a:cs typeface="Arial"/>
              </a:rPr>
              <a:t>e</a:t>
            </a:r>
            <a:r>
              <a:rPr sz="2900" dirty="0">
                <a:latin typeface="+mj-lt"/>
                <a:cs typeface="Arial"/>
              </a:rPr>
              <a:t>d</a:t>
            </a:r>
            <a:r>
              <a:rPr sz="2900" dirty="0">
                <a:latin typeface="+mj-lt"/>
                <a:cs typeface="Times New Roman"/>
              </a:rPr>
              <a:t> </a:t>
            </a:r>
            <a:r>
              <a:rPr sz="2900" spc="-120" dirty="0">
                <a:latin typeface="+mj-lt"/>
                <a:cs typeface="Times New Roman"/>
              </a:rPr>
              <a:t> </a:t>
            </a:r>
            <a:r>
              <a:rPr sz="2900" spc="-10" dirty="0">
                <a:latin typeface="+mj-lt"/>
                <a:cs typeface="Arial"/>
              </a:rPr>
              <a:t>1</a:t>
            </a:r>
            <a:r>
              <a:rPr sz="2900" dirty="0">
                <a:latin typeface="+mj-lt"/>
                <a:cs typeface="Arial"/>
              </a:rPr>
              <a:t>5</a:t>
            </a:r>
            <a:r>
              <a:rPr sz="2900" dirty="0">
                <a:latin typeface="+mj-lt"/>
                <a:cs typeface="Times New Roman"/>
              </a:rPr>
              <a:t> </a:t>
            </a:r>
            <a:r>
              <a:rPr sz="2900" spc="-105" dirty="0">
                <a:latin typeface="+mj-lt"/>
                <a:cs typeface="Times New Roman"/>
              </a:rPr>
              <a:t> </a:t>
            </a:r>
            <a:r>
              <a:rPr sz="2900" spc="-5" dirty="0">
                <a:latin typeface="+mj-lt"/>
                <a:cs typeface="Arial"/>
              </a:rPr>
              <a:t>digi</a:t>
            </a:r>
            <a:r>
              <a:rPr sz="2900" dirty="0">
                <a:latin typeface="+mj-lt"/>
                <a:cs typeface="Arial"/>
              </a:rPr>
              <a:t>t</a:t>
            </a:r>
            <a:r>
              <a:rPr sz="2900" dirty="0">
                <a:latin typeface="+mj-lt"/>
                <a:cs typeface="Times New Roman"/>
              </a:rPr>
              <a:t> </a:t>
            </a:r>
            <a:r>
              <a:rPr sz="2900" spc="-114" dirty="0">
                <a:latin typeface="+mj-lt"/>
                <a:cs typeface="Times New Roman"/>
              </a:rPr>
              <a:t> </a:t>
            </a:r>
            <a:r>
              <a:rPr sz="2900" b="1" spc="-15" dirty="0">
                <a:solidFill>
                  <a:srgbClr val="0000FF"/>
                </a:solidFill>
                <a:latin typeface="+mj-lt"/>
                <a:cs typeface="Arial"/>
              </a:rPr>
              <a:t>G</a:t>
            </a:r>
            <a:r>
              <a:rPr sz="2900" spc="-5" dirty="0">
                <a:latin typeface="+mj-lt"/>
                <a:cs typeface="Arial"/>
              </a:rPr>
              <a:t>ood</a:t>
            </a:r>
            <a:r>
              <a:rPr sz="2900" dirty="0">
                <a:latin typeface="+mj-lt"/>
                <a:cs typeface="Arial"/>
              </a:rPr>
              <a:t>s</a:t>
            </a:r>
            <a:r>
              <a:rPr sz="2900" dirty="0">
                <a:latin typeface="+mj-lt"/>
                <a:cs typeface="Times New Roman"/>
              </a:rPr>
              <a:t> </a:t>
            </a:r>
            <a:r>
              <a:rPr sz="2900" spc="-114" dirty="0">
                <a:latin typeface="+mj-lt"/>
                <a:cs typeface="Times New Roman"/>
              </a:rPr>
              <a:t> </a:t>
            </a:r>
            <a:r>
              <a:rPr sz="2900" spc="-5" dirty="0">
                <a:latin typeface="+mj-lt"/>
                <a:cs typeface="Arial"/>
              </a:rPr>
              <a:t>a</a:t>
            </a:r>
            <a:r>
              <a:rPr sz="2900" spc="-15" dirty="0">
                <a:latin typeface="+mj-lt"/>
                <a:cs typeface="Arial"/>
              </a:rPr>
              <a:t>n</a:t>
            </a:r>
            <a:r>
              <a:rPr sz="2900" spc="-5" dirty="0">
                <a:latin typeface="+mj-lt"/>
                <a:cs typeface="Arial"/>
              </a:rPr>
              <a:t>d</a:t>
            </a:r>
            <a:r>
              <a:rPr sz="2900" spc="-10" dirty="0">
                <a:latin typeface="+mj-lt"/>
                <a:cs typeface="Arial"/>
              </a:rPr>
              <a:t>/</a:t>
            </a:r>
            <a:r>
              <a:rPr sz="2900" spc="-5" dirty="0">
                <a:latin typeface="+mj-lt"/>
                <a:cs typeface="Arial"/>
              </a:rPr>
              <a:t>o</a:t>
            </a:r>
            <a:r>
              <a:rPr sz="2900" dirty="0">
                <a:latin typeface="+mj-lt"/>
                <a:cs typeface="Arial"/>
              </a:rPr>
              <a:t>r</a:t>
            </a:r>
            <a:r>
              <a:rPr sz="2900" dirty="0">
                <a:latin typeface="+mj-lt"/>
                <a:cs typeface="Times New Roman"/>
              </a:rPr>
              <a:t> </a:t>
            </a:r>
            <a:r>
              <a:rPr sz="2900" spc="-105" dirty="0">
                <a:latin typeface="+mj-lt"/>
                <a:cs typeface="Times New Roman"/>
              </a:rPr>
              <a:t> </a:t>
            </a:r>
            <a:r>
              <a:rPr sz="2900" b="1" spc="-5" dirty="0">
                <a:solidFill>
                  <a:srgbClr val="0000FF"/>
                </a:solidFill>
                <a:latin typeface="+mj-lt"/>
                <a:cs typeface="Arial"/>
              </a:rPr>
              <a:t>S</a:t>
            </a:r>
            <a:r>
              <a:rPr sz="2900" spc="-5" dirty="0">
                <a:latin typeface="+mj-lt"/>
                <a:cs typeface="Arial"/>
              </a:rPr>
              <a:t>e</a:t>
            </a:r>
            <a:r>
              <a:rPr sz="2900" spc="-15" dirty="0">
                <a:latin typeface="+mj-lt"/>
                <a:cs typeface="Arial"/>
              </a:rPr>
              <a:t>r</a:t>
            </a:r>
            <a:r>
              <a:rPr sz="2900" dirty="0">
                <a:latin typeface="+mj-lt"/>
                <a:cs typeface="Arial"/>
              </a:rPr>
              <a:t>vices</a:t>
            </a:r>
            <a:r>
              <a:rPr sz="2900" dirty="0">
                <a:latin typeface="+mj-lt"/>
                <a:cs typeface="Times New Roman"/>
              </a:rPr>
              <a:t> </a:t>
            </a:r>
            <a:r>
              <a:rPr sz="2900" spc="-100" dirty="0">
                <a:latin typeface="+mj-lt"/>
                <a:cs typeface="Times New Roman"/>
              </a:rPr>
              <a:t> </a:t>
            </a:r>
            <a:r>
              <a:rPr sz="2900" b="1" spc="-10" dirty="0">
                <a:solidFill>
                  <a:srgbClr val="0000FF"/>
                </a:solidFill>
                <a:latin typeface="+mj-lt"/>
                <a:cs typeface="Arial"/>
              </a:rPr>
              <a:t>T</a:t>
            </a:r>
            <a:r>
              <a:rPr sz="2900" spc="-5" dirty="0">
                <a:latin typeface="+mj-lt"/>
                <a:cs typeface="Arial"/>
              </a:rPr>
              <a:t>axpay</a:t>
            </a:r>
            <a:r>
              <a:rPr sz="2900" spc="-15" dirty="0">
                <a:latin typeface="+mj-lt"/>
                <a:cs typeface="Arial"/>
              </a:rPr>
              <a:t>e</a:t>
            </a:r>
            <a:r>
              <a:rPr sz="2900" dirty="0">
                <a:latin typeface="+mj-lt"/>
                <a:cs typeface="Arial"/>
              </a:rPr>
              <a:t>r</a:t>
            </a:r>
            <a:r>
              <a:rPr sz="2900" dirty="0">
                <a:latin typeface="+mj-lt"/>
                <a:cs typeface="Times New Roman"/>
              </a:rPr>
              <a:t> </a:t>
            </a:r>
            <a:r>
              <a:rPr sz="2900" b="1" spc="-5" dirty="0" smtClean="0">
                <a:solidFill>
                  <a:srgbClr val="0000FF"/>
                </a:solidFill>
                <a:latin typeface="+mj-lt"/>
                <a:cs typeface="Arial"/>
              </a:rPr>
              <a:t>I</a:t>
            </a:r>
            <a:r>
              <a:rPr sz="2900" spc="-5" dirty="0" smtClean="0">
                <a:latin typeface="+mj-lt"/>
                <a:cs typeface="Arial"/>
              </a:rPr>
              <a:t>d</a:t>
            </a:r>
            <a:r>
              <a:rPr sz="2900" spc="5" dirty="0" smtClean="0">
                <a:latin typeface="+mj-lt"/>
                <a:cs typeface="Arial"/>
              </a:rPr>
              <a:t>e</a:t>
            </a:r>
            <a:r>
              <a:rPr sz="2900" spc="-5" dirty="0" smtClean="0">
                <a:latin typeface="+mj-lt"/>
                <a:cs typeface="Arial"/>
              </a:rPr>
              <a:t>ntificatio</a:t>
            </a:r>
            <a:r>
              <a:rPr sz="2900" dirty="0" smtClean="0">
                <a:latin typeface="+mj-lt"/>
                <a:cs typeface="Arial"/>
              </a:rPr>
              <a:t>n</a:t>
            </a:r>
            <a:r>
              <a:rPr sz="2900" spc="45" dirty="0" smtClean="0">
                <a:latin typeface="+mj-lt"/>
                <a:cs typeface="Times New Roman"/>
              </a:rPr>
              <a:t> </a:t>
            </a:r>
            <a:r>
              <a:rPr sz="2900" b="1" dirty="0">
                <a:solidFill>
                  <a:srgbClr val="0000FF"/>
                </a:solidFill>
                <a:latin typeface="+mj-lt"/>
                <a:cs typeface="Arial"/>
              </a:rPr>
              <a:t>N</a:t>
            </a:r>
            <a:r>
              <a:rPr sz="2900" spc="5" dirty="0">
                <a:latin typeface="+mj-lt"/>
                <a:cs typeface="Arial"/>
              </a:rPr>
              <a:t>umbe</a:t>
            </a:r>
            <a:r>
              <a:rPr sz="2900" dirty="0">
                <a:latin typeface="+mj-lt"/>
                <a:cs typeface="Arial"/>
              </a:rPr>
              <a:t>r</a:t>
            </a:r>
            <a:r>
              <a:rPr sz="2900" spc="35" dirty="0">
                <a:latin typeface="+mj-lt"/>
                <a:cs typeface="Times New Roman"/>
              </a:rPr>
              <a:t> </a:t>
            </a:r>
            <a:r>
              <a:rPr sz="2900" dirty="0">
                <a:latin typeface="+mj-lt"/>
                <a:cs typeface="Arial"/>
              </a:rPr>
              <a:t>(GSTIN</a:t>
            </a:r>
            <a:r>
              <a:rPr sz="2900" dirty="0" smtClean="0">
                <a:latin typeface="+mj-lt"/>
                <a:cs typeface="Arial"/>
              </a:rPr>
              <a:t>)</a:t>
            </a:r>
            <a:endParaRPr sz="2900" dirty="0">
              <a:latin typeface="+mj-lt"/>
              <a:cs typeface="Arial"/>
            </a:endParaRPr>
          </a:p>
          <a:p>
            <a:pPr marL="355600" indent="-342900">
              <a:lnSpc>
                <a:spcPct val="100000"/>
              </a:lnSpc>
              <a:spcBef>
                <a:spcPts val="2435"/>
              </a:spcBef>
              <a:buFont typeface="Arial"/>
              <a:buChar char="•"/>
              <a:tabLst>
                <a:tab pos="356235" algn="l"/>
              </a:tabLst>
            </a:pPr>
            <a:r>
              <a:rPr sz="2900" dirty="0">
                <a:latin typeface="Arial"/>
                <a:cs typeface="Arial"/>
              </a:rPr>
              <a:t>The</a:t>
            </a:r>
            <a:r>
              <a:rPr sz="2900" spc="65" dirty="0">
                <a:latin typeface="Times New Roman"/>
                <a:cs typeface="Times New Roman"/>
              </a:rPr>
              <a:t> </a:t>
            </a:r>
            <a:r>
              <a:rPr sz="2900" spc="-5" dirty="0">
                <a:latin typeface="Arial"/>
                <a:cs typeface="Arial"/>
              </a:rPr>
              <a:t>di</a:t>
            </a:r>
            <a:r>
              <a:rPr sz="2900" spc="10" dirty="0">
                <a:latin typeface="Arial"/>
                <a:cs typeface="Arial"/>
              </a:rPr>
              <a:t>g</a:t>
            </a:r>
            <a:r>
              <a:rPr sz="2900" spc="-5" dirty="0">
                <a:latin typeface="Arial"/>
                <a:cs typeface="Arial"/>
              </a:rPr>
              <a:t>it</a:t>
            </a:r>
            <a:r>
              <a:rPr sz="2900" dirty="0">
                <a:latin typeface="Arial"/>
                <a:cs typeface="Arial"/>
              </a:rPr>
              <a:t>s</a:t>
            </a:r>
            <a:r>
              <a:rPr sz="2900" spc="70" dirty="0">
                <a:latin typeface="Times New Roman"/>
                <a:cs typeface="Times New Roman"/>
              </a:rPr>
              <a:t> </a:t>
            </a:r>
            <a:r>
              <a:rPr sz="2900" dirty="0">
                <a:latin typeface="Arial"/>
                <a:cs typeface="Arial"/>
              </a:rPr>
              <a:t>in</a:t>
            </a:r>
            <a:r>
              <a:rPr sz="2900" spc="70" dirty="0">
                <a:latin typeface="Times New Roman"/>
                <a:cs typeface="Times New Roman"/>
              </a:rPr>
              <a:t> </a:t>
            </a:r>
            <a:r>
              <a:rPr sz="2900" dirty="0">
                <a:latin typeface="Arial"/>
                <a:cs typeface="Arial"/>
              </a:rPr>
              <a:t>the</a:t>
            </a:r>
            <a:r>
              <a:rPr sz="2900" spc="60" dirty="0">
                <a:latin typeface="Times New Roman"/>
                <a:cs typeface="Times New Roman"/>
              </a:rPr>
              <a:t> </a:t>
            </a:r>
            <a:r>
              <a:rPr sz="2900" dirty="0">
                <a:latin typeface="Arial"/>
                <a:cs typeface="Arial"/>
              </a:rPr>
              <a:t>GST</a:t>
            </a:r>
            <a:r>
              <a:rPr sz="2900" spc="-10" dirty="0">
                <a:latin typeface="Arial"/>
                <a:cs typeface="Arial"/>
              </a:rPr>
              <a:t>I</a:t>
            </a:r>
            <a:r>
              <a:rPr sz="2900" dirty="0">
                <a:latin typeface="Arial"/>
                <a:cs typeface="Arial"/>
              </a:rPr>
              <a:t>N</a:t>
            </a:r>
            <a:r>
              <a:rPr sz="2900" spc="65" dirty="0">
                <a:latin typeface="Times New Roman"/>
                <a:cs typeface="Times New Roman"/>
              </a:rPr>
              <a:t> </a:t>
            </a:r>
            <a:r>
              <a:rPr sz="2900" dirty="0">
                <a:latin typeface="Arial"/>
                <a:cs typeface="Arial"/>
              </a:rPr>
              <a:t>will</a:t>
            </a:r>
            <a:r>
              <a:rPr sz="2900" spc="80" dirty="0">
                <a:latin typeface="Times New Roman"/>
                <a:cs typeface="Times New Roman"/>
              </a:rPr>
              <a:t> </a:t>
            </a:r>
            <a:r>
              <a:rPr sz="2900" spc="-5" dirty="0">
                <a:latin typeface="Arial"/>
                <a:cs typeface="Arial"/>
              </a:rPr>
              <a:t>d</a:t>
            </a:r>
            <a:r>
              <a:rPr sz="2900" spc="10" dirty="0">
                <a:latin typeface="Arial"/>
                <a:cs typeface="Arial"/>
              </a:rPr>
              <a:t>e</a:t>
            </a:r>
            <a:r>
              <a:rPr sz="2900" spc="-5" dirty="0">
                <a:latin typeface="Arial"/>
                <a:cs typeface="Arial"/>
              </a:rPr>
              <a:t>n</a:t>
            </a:r>
            <a:r>
              <a:rPr sz="2900" spc="10" dirty="0">
                <a:latin typeface="Arial"/>
                <a:cs typeface="Arial"/>
              </a:rPr>
              <a:t>o</a:t>
            </a:r>
            <a:r>
              <a:rPr sz="2900" dirty="0">
                <a:latin typeface="Arial"/>
                <a:cs typeface="Arial"/>
              </a:rPr>
              <a:t>te</a:t>
            </a:r>
            <a:r>
              <a:rPr sz="2900" spc="30" dirty="0">
                <a:latin typeface="Times New Roman"/>
                <a:cs typeface="Times New Roman"/>
              </a:rPr>
              <a:t> </a:t>
            </a:r>
            <a:r>
              <a:rPr sz="2900" dirty="0">
                <a:latin typeface="Arial"/>
                <a:cs typeface="Arial"/>
              </a:rPr>
              <a:t>the</a:t>
            </a:r>
            <a:r>
              <a:rPr sz="2900" spc="70" dirty="0">
                <a:latin typeface="Times New Roman"/>
                <a:cs typeface="Times New Roman"/>
              </a:rPr>
              <a:t> </a:t>
            </a:r>
            <a:r>
              <a:rPr sz="2900" dirty="0">
                <a:latin typeface="Arial"/>
                <a:cs typeface="Arial"/>
              </a:rPr>
              <a:t>foll</a:t>
            </a:r>
            <a:r>
              <a:rPr sz="2900" spc="5" dirty="0">
                <a:latin typeface="Arial"/>
                <a:cs typeface="Arial"/>
              </a:rPr>
              <a:t>o</a:t>
            </a:r>
            <a:r>
              <a:rPr sz="2900" spc="-5" dirty="0">
                <a:latin typeface="Arial"/>
                <a:cs typeface="Arial"/>
              </a:rPr>
              <a:t>w</a:t>
            </a:r>
            <a:r>
              <a:rPr sz="2900" spc="5" dirty="0">
                <a:latin typeface="Arial"/>
                <a:cs typeface="Arial"/>
              </a:rPr>
              <a:t>i</a:t>
            </a:r>
            <a:r>
              <a:rPr sz="2900" spc="-5" dirty="0">
                <a:latin typeface="Arial"/>
                <a:cs typeface="Arial"/>
              </a:rPr>
              <a:t>ng</a:t>
            </a:r>
            <a:endParaRPr sz="2900" dirty="0">
              <a:latin typeface="Arial"/>
              <a:cs typeface="Arial"/>
            </a:endParaRPr>
          </a:p>
        </p:txBody>
      </p:sp>
      <p:graphicFrame>
        <p:nvGraphicFramePr>
          <p:cNvPr id="4" name="object 4"/>
          <p:cNvGraphicFramePr>
            <a:graphicFrameLocks noGrp="1"/>
          </p:cNvGraphicFramePr>
          <p:nvPr>
            <p:extLst>
              <p:ext uri="{D42A27DB-BD31-4B8C-83A1-F6EECF244321}">
                <p14:modId xmlns:p14="http://schemas.microsoft.com/office/powerpoint/2010/main" val="1337434154"/>
              </p:ext>
            </p:extLst>
          </p:nvPr>
        </p:nvGraphicFramePr>
        <p:xfrm>
          <a:off x="249360" y="3810000"/>
          <a:ext cx="8437440" cy="1381743"/>
        </p:xfrm>
        <a:graphic>
          <a:graphicData uri="http://schemas.openxmlformats.org/drawingml/2006/table">
            <a:tbl>
              <a:tblPr firstRow="1" bandRow="1">
                <a:tableStyleId>{2D5ABB26-0587-4C30-8999-92F81FD0307C}</a:tableStyleId>
              </a:tblPr>
              <a:tblGrid>
                <a:gridCol w="588840"/>
                <a:gridCol w="552064"/>
                <a:gridCol w="363605"/>
                <a:gridCol w="470153"/>
                <a:gridCol w="376178"/>
                <a:gridCol w="376165"/>
                <a:gridCol w="282086"/>
                <a:gridCol w="376153"/>
                <a:gridCol w="376062"/>
                <a:gridCol w="564245"/>
                <a:gridCol w="454289"/>
                <a:gridCol w="457200"/>
                <a:gridCol w="1143000"/>
                <a:gridCol w="914400"/>
                <a:gridCol w="1143000"/>
              </a:tblGrid>
              <a:tr h="640055">
                <a:tc gridSpan="2">
                  <a:txBody>
                    <a:bodyPr/>
                    <a:lstStyle/>
                    <a:p>
                      <a:pPr marL="321310" marR="313055" indent="-3175" algn="ctr">
                        <a:lnSpc>
                          <a:spcPct val="101099"/>
                        </a:lnSpc>
                      </a:pPr>
                      <a:r>
                        <a:rPr sz="1800" b="1" dirty="0">
                          <a:latin typeface="Calibri"/>
                          <a:cs typeface="Calibri"/>
                        </a:rPr>
                        <a:t>S</a:t>
                      </a:r>
                      <a:r>
                        <a:rPr sz="1800" b="1" spc="-15" dirty="0">
                          <a:latin typeface="Calibri"/>
                          <a:cs typeface="Calibri"/>
                        </a:rPr>
                        <a:t>ta</a:t>
                      </a:r>
                      <a:r>
                        <a:rPr sz="1800" b="1" spc="-25" dirty="0">
                          <a:latin typeface="Calibri"/>
                          <a:cs typeface="Calibri"/>
                        </a:rPr>
                        <a:t>t</a:t>
                      </a:r>
                      <a:r>
                        <a:rPr sz="1800" b="1" dirty="0">
                          <a:latin typeface="Calibri"/>
                          <a:cs typeface="Calibri"/>
                        </a:rPr>
                        <a:t>e</a:t>
                      </a:r>
                      <a:r>
                        <a:rPr sz="1800" b="1" dirty="0">
                          <a:latin typeface="Times New Roman"/>
                          <a:cs typeface="Times New Roman"/>
                        </a:rPr>
                        <a:t> </a:t>
                      </a:r>
                      <a:r>
                        <a:rPr sz="1800" b="1" spc="-5" dirty="0">
                          <a:latin typeface="Calibri"/>
                          <a:cs typeface="Calibri"/>
                        </a:rPr>
                        <a:t>Code</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CC"/>
                    </a:solidFill>
                  </a:tcPr>
                </a:tc>
                <a:tc hMerge="1">
                  <a:txBody>
                    <a:bodyPr/>
                    <a:lstStyle/>
                    <a:p>
                      <a:endParaRPr/>
                    </a:p>
                  </a:txBody>
                  <a:tcPr marL="0" marR="0" marT="0" marB="0"/>
                </a:tc>
                <a:tc gridSpan="10">
                  <a:txBody>
                    <a:bodyPr/>
                    <a:lstStyle/>
                    <a:p>
                      <a:pPr algn="ctr">
                        <a:lnSpc>
                          <a:spcPct val="100000"/>
                        </a:lnSpc>
                      </a:pPr>
                      <a:r>
                        <a:rPr sz="1800" b="1" spc="-120" dirty="0">
                          <a:latin typeface="Calibri"/>
                          <a:cs typeface="Calibri"/>
                        </a:rPr>
                        <a:t>P</a:t>
                      </a:r>
                      <a:r>
                        <a:rPr sz="1800" b="1" dirty="0">
                          <a:latin typeface="Calibri"/>
                          <a:cs typeface="Calibri"/>
                        </a:rPr>
                        <a:t>AN</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1D050"/>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330200" marR="271145" indent="-50800" algn="ctr">
                        <a:lnSpc>
                          <a:spcPct val="101099"/>
                        </a:lnSpc>
                      </a:pPr>
                      <a:r>
                        <a:rPr sz="1800" b="1" dirty="0">
                          <a:latin typeface="Calibri"/>
                          <a:cs typeface="Calibri"/>
                        </a:rPr>
                        <a:t>E</a:t>
                      </a:r>
                      <a:r>
                        <a:rPr sz="1800" b="1" spc="-10" dirty="0">
                          <a:latin typeface="Calibri"/>
                          <a:cs typeface="Calibri"/>
                        </a:rPr>
                        <a:t>n</a:t>
                      </a:r>
                      <a:r>
                        <a:rPr sz="1800" b="1" dirty="0">
                          <a:latin typeface="Calibri"/>
                          <a:cs typeface="Calibri"/>
                        </a:rPr>
                        <a:t>tity</a:t>
                      </a:r>
                      <a:r>
                        <a:rPr sz="1800" b="1" dirty="0">
                          <a:latin typeface="Times New Roman"/>
                          <a:cs typeface="Times New Roman"/>
                        </a:rPr>
                        <a:t> </a:t>
                      </a:r>
                      <a:r>
                        <a:rPr sz="1800" b="1" spc="-10" dirty="0">
                          <a:latin typeface="Calibri"/>
                          <a:cs typeface="Calibri"/>
                        </a:rPr>
                        <a:t>c</a:t>
                      </a:r>
                      <a:r>
                        <a:rPr sz="1800" b="1" dirty="0">
                          <a:latin typeface="Calibri"/>
                          <a:cs typeface="Calibri"/>
                        </a:rPr>
                        <a:t>o</a:t>
                      </a:r>
                      <a:r>
                        <a:rPr sz="1800" b="1" spc="5" dirty="0">
                          <a:latin typeface="Calibri"/>
                          <a:cs typeface="Calibri"/>
                        </a:rPr>
                        <a:t>d</a:t>
                      </a:r>
                      <a:r>
                        <a:rPr sz="1800" b="1" dirty="0">
                          <a:latin typeface="Calibri"/>
                          <a:cs typeface="Calibri"/>
                        </a:rPr>
                        <a:t>e</a:t>
                      </a:r>
                      <a:endParaRPr sz="18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a:txBody>
                    <a:bodyPr/>
                    <a:lstStyle/>
                    <a:p>
                      <a:pPr marL="246379" algn="ctr">
                        <a:lnSpc>
                          <a:spcPct val="100000"/>
                        </a:lnSpc>
                      </a:pPr>
                      <a:r>
                        <a:rPr sz="1800" b="1" dirty="0">
                          <a:latin typeface="Calibri"/>
                          <a:cs typeface="Calibri"/>
                        </a:rPr>
                        <a:t>Blank</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36550" marR="267335" indent="-60960" algn="ctr">
                        <a:lnSpc>
                          <a:spcPct val="101099"/>
                        </a:lnSpc>
                      </a:pPr>
                      <a:r>
                        <a:rPr sz="1800" b="1" spc="-5" dirty="0">
                          <a:solidFill>
                            <a:srgbClr val="002060"/>
                          </a:solidFill>
                          <a:latin typeface="Calibri"/>
                          <a:cs typeface="Calibri"/>
                        </a:rPr>
                        <a:t>Ch</a:t>
                      </a:r>
                      <a:r>
                        <a:rPr sz="1800" b="1" spc="5" dirty="0">
                          <a:solidFill>
                            <a:srgbClr val="002060"/>
                          </a:solidFill>
                          <a:latin typeface="Calibri"/>
                          <a:cs typeface="Calibri"/>
                        </a:rPr>
                        <a:t>e</a:t>
                      </a:r>
                      <a:r>
                        <a:rPr sz="1800" b="1" spc="-5" dirty="0">
                          <a:solidFill>
                            <a:srgbClr val="002060"/>
                          </a:solidFill>
                          <a:latin typeface="Calibri"/>
                          <a:cs typeface="Calibri"/>
                        </a:rPr>
                        <a:t>ck</a:t>
                      </a:r>
                      <a:r>
                        <a:rPr sz="1800" b="1" spc="-5" dirty="0">
                          <a:solidFill>
                            <a:srgbClr val="002060"/>
                          </a:solidFill>
                          <a:latin typeface="Times New Roman"/>
                          <a:cs typeface="Times New Roman"/>
                        </a:rPr>
                        <a:t> </a:t>
                      </a:r>
                      <a:r>
                        <a:rPr sz="1800" b="1" dirty="0">
                          <a:solidFill>
                            <a:srgbClr val="002060"/>
                          </a:solidFill>
                          <a:latin typeface="Calibri"/>
                          <a:cs typeface="Calibri"/>
                        </a:rPr>
                        <a:t>Digit</a:t>
                      </a:r>
                      <a:endParaRPr sz="1800" dirty="0">
                        <a:solidFill>
                          <a:srgbClr val="002060"/>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6">
                        <a:lumMod val="60000"/>
                        <a:lumOff val="40000"/>
                      </a:schemeClr>
                    </a:solidFill>
                  </a:tcPr>
                </a:tc>
              </a:tr>
              <a:tr h="370844">
                <a:tc>
                  <a:txBody>
                    <a:bodyPr/>
                    <a:lstStyle/>
                    <a:p>
                      <a:pPr algn="ctr">
                        <a:lnSpc>
                          <a:spcPct val="100000"/>
                        </a:lnSpc>
                      </a:pPr>
                      <a:r>
                        <a:rPr sz="1800" b="1" dirty="0">
                          <a:latin typeface="Calibri"/>
                          <a:cs typeface="Calibri"/>
                        </a:rPr>
                        <a:t>1</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algn="ctr">
                        <a:lnSpc>
                          <a:spcPct val="100000"/>
                        </a:lnSpc>
                      </a:pPr>
                      <a:r>
                        <a:rPr sz="1800" b="1" dirty="0">
                          <a:latin typeface="Calibri"/>
                          <a:cs typeface="Calibri"/>
                        </a:rPr>
                        <a:t>2</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635" algn="ctr">
                        <a:lnSpc>
                          <a:spcPct val="100000"/>
                        </a:lnSpc>
                      </a:pPr>
                      <a:r>
                        <a:rPr sz="1800" b="1" dirty="0">
                          <a:latin typeface="Calibri"/>
                          <a:cs typeface="Calibri"/>
                        </a:rPr>
                        <a:t>3</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1270" algn="ctr">
                        <a:lnSpc>
                          <a:spcPct val="100000"/>
                        </a:lnSpc>
                      </a:pPr>
                      <a:r>
                        <a:rPr sz="1800" b="1" dirty="0">
                          <a:latin typeface="Calibri"/>
                          <a:cs typeface="Calibri"/>
                        </a:rPr>
                        <a:t>4</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635" algn="ctr">
                        <a:lnSpc>
                          <a:spcPct val="100000"/>
                        </a:lnSpc>
                      </a:pPr>
                      <a:r>
                        <a:rPr sz="1800" b="1" dirty="0">
                          <a:latin typeface="Calibri"/>
                          <a:cs typeface="Calibri"/>
                        </a:rPr>
                        <a:t>5</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635" algn="ctr">
                        <a:lnSpc>
                          <a:spcPct val="100000"/>
                        </a:lnSpc>
                      </a:pPr>
                      <a:r>
                        <a:rPr sz="1800" b="1" dirty="0">
                          <a:latin typeface="Calibri"/>
                          <a:cs typeface="Calibri"/>
                        </a:rPr>
                        <a:t>6</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76835" algn="ctr">
                        <a:lnSpc>
                          <a:spcPct val="100000"/>
                        </a:lnSpc>
                      </a:pPr>
                      <a:r>
                        <a:rPr sz="1800" b="1" dirty="0">
                          <a:latin typeface="Calibri"/>
                          <a:cs typeface="Calibri"/>
                        </a:rPr>
                        <a:t>7</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635" algn="ctr">
                        <a:lnSpc>
                          <a:spcPct val="100000"/>
                        </a:lnSpc>
                      </a:pPr>
                      <a:r>
                        <a:rPr sz="1800" b="1" dirty="0">
                          <a:latin typeface="Calibri"/>
                          <a:cs typeface="Calibri"/>
                        </a:rPr>
                        <a:t>8</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635" algn="ctr">
                        <a:lnSpc>
                          <a:spcPct val="100000"/>
                        </a:lnSpc>
                      </a:pPr>
                      <a:r>
                        <a:rPr sz="1800" b="1" dirty="0">
                          <a:latin typeface="Calibri"/>
                          <a:cs typeface="Calibri"/>
                        </a:rPr>
                        <a:t>9</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160020" algn="ctr">
                        <a:lnSpc>
                          <a:spcPct val="100000"/>
                        </a:lnSpc>
                      </a:pPr>
                      <a:r>
                        <a:rPr sz="1800" b="1" spc="-5" dirty="0">
                          <a:latin typeface="Calibri"/>
                          <a:cs typeface="Calibri"/>
                        </a:rPr>
                        <a:t>10</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206375" algn="ctr">
                        <a:lnSpc>
                          <a:spcPct val="100000"/>
                        </a:lnSpc>
                      </a:pPr>
                      <a:r>
                        <a:rPr sz="1800" b="1" spc="-5" dirty="0">
                          <a:latin typeface="Calibri"/>
                          <a:cs typeface="Calibri"/>
                        </a:rPr>
                        <a:t>11</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160655" algn="ctr">
                        <a:lnSpc>
                          <a:spcPct val="100000"/>
                        </a:lnSpc>
                      </a:pPr>
                      <a:r>
                        <a:rPr sz="1800" b="1" spc="-5" dirty="0">
                          <a:latin typeface="Calibri"/>
                          <a:cs typeface="Calibri"/>
                        </a:rPr>
                        <a:t>12</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1905" algn="ctr">
                        <a:lnSpc>
                          <a:spcPct val="100000"/>
                        </a:lnSpc>
                      </a:pPr>
                      <a:r>
                        <a:rPr sz="1800" b="1" spc="-5" dirty="0">
                          <a:latin typeface="Calibri"/>
                          <a:cs typeface="Calibri"/>
                        </a:rPr>
                        <a:t>13</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1270" algn="ctr">
                        <a:lnSpc>
                          <a:spcPct val="100000"/>
                        </a:lnSpc>
                      </a:pPr>
                      <a:r>
                        <a:rPr sz="1800" b="1" spc="-5" dirty="0">
                          <a:latin typeface="Calibri"/>
                          <a:cs typeface="Calibri"/>
                        </a:rPr>
                        <a:t>14</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3175" algn="ctr">
                        <a:lnSpc>
                          <a:spcPct val="100000"/>
                        </a:lnSpc>
                      </a:pPr>
                      <a:r>
                        <a:rPr sz="1800" b="1" spc="-5" dirty="0">
                          <a:latin typeface="Calibri"/>
                          <a:cs typeface="Calibri"/>
                        </a:rPr>
                        <a:t>15</a:t>
                      </a:r>
                      <a:endParaRPr sz="18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r>
              <a:tr h="370844">
                <a:tc>
                  <a:txBody>
                    <a:bodyPr/>
                    <a:lstStyle/>
                    <a:p>
                      <a:pPr algn="ctr">
                        <a:lnSpc>
                          <a:spcPct val="100000"/>
                        </a:lnSpc>
                      </a:pPr>
                      <a:endParaRPr sz="1800" dirty="0">
                        <a:latin typeface="Calibri"/>
                        <a:cs typeface="Calibri"/>
                      </a:endParaRPr>
                    </a:p>
                  </a:txBody>
                  <a:tcPr marL="0" marR="0" marT="0"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635"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1270"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635"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635"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76835"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635"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635"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160020"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206375"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160655"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1905"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1270"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3175" algn="ctr">
                        <a:lnSpc>
                          <a:spcPct val="100000"/>
                        </a:lnSpc>
                      </a:pPr>
                      <a:endParaRPr sz="18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6" name="Title 3"/>
          <p:cNvSpPr>
            <a:spLocks noGrp="1"/>
          </p:cNvSpPr>
          <p:nvPr>
            <p:ph type="title"/>
          </p:nvPr>
        </p:nvSpPr>
        <p:spPr>
          <a:xfrm>
            <a:off x="192123" y="193695"/>
            <a:ext cx="8759753" cy="492443"/>
          </a:xfrm>
        </p:spPr>
        <p:txBody>
          <a:bodyPr>
            <a:noAutofit/>
          </a:bodyPr>
          <a:lstStyle/>
          <a:p>
            <a:r>
              <a:rPr lang="en-IN" sz="3200" b="1" spc="-60" dirty="0" smtClean="0">
                <a:latin typeface="Bookman Old Style" pitchFamily="18" charset="0"/>
                <a:ea typeface="+mn-ea"/>
                <a:cs typeface="Calibri"/>
              </a:rPr>
              <a:t>Registration Number</a:t>
            </a:r>
            <a:endParaRPr lang="en-IN" sz="3200" b="1" spc="-60" dirty="0">
              <a:latin typeface="Bookman Old Style" pitchFamily="18" charset="0"/>
              <a:ea typeface="+mn-ea"/>
              <a:cs typeface="Calibri"/>
            </a:endParaRPr>
          </a:p>
        </p:txBody>
      </p:sp>
      <p:sp>
        <p:nvSpPr>
          <p:cNvPr id="7" name="object 5"/>
          <p:cNvSpPr txBox="1"/>
          <p:nvPr/>
        </p:nvSpPr>
        <p:spPr>
          <a:xfrm>
            <a:off x="8794629" y="6583153"/>
            <a:ext cx="282575" cy="276999"/>
          </a:xfrm>
          <a:prstGeom prst="rect">
            <a:avLst/>
          </a:prstGeom>
        </p:spPr>
        <p:txBody>
          <a:bodyPr vert="horz" wrap="square" lIns="0" tIns="0" rIns="0" bIns="0" rtlCol="0">
            <a:spAutoFit/>
          </a:bodyPr>
          <a:lstStyle/>
          <a:p>
            <a:pPr marL="25400">
              <a:lnSpc>
                <a:spcPct val="100000"/>
              </a:lnSpc>
            </a:pPr>
            <a:r>
              <a:rPr lang="en-IN" spc="-10" dirty="0" smtClean="0">
                <a:solidFill>
                  <a:srgbClr val="FFFFFF"/>
                </a:solidFill>
                <a:latin typeface="Calibri"/>
                <a:cs typeface="Calibri"/>
              </a:rPr>
              <a:t>20</a:t>
            </a:r>
            <a:endParaRPr sz="1800" dirty="0">
              <a:latin typeface="Calibri"/>
              <a:cs typeface="Calibri"/>
            </a:endParaRPr>
          </a:p>
        </p:txBody>
      </p:sp>
    </p:spTree>
    <p:extLst>
      <p:ext uri="{BB962C8B-B14F-4D97-AF65-F5344CB8AC3E}">
        <p14:creationId xmlns:p14="http://schemas.microsoft.com/office/powerpoint/2010/main" val="1896464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Autofit/>
          </a:bodyPr>
          <a:lstStyle/>
          <a:p>
            <a:r>
              <a:rPr lang="en-IN" sz="3200" b="1" spc="-60" dirty="0" smtClean="0">
                <a:latin typeface="Bookman Old Style" pitchFamily="18" charset="0"/>
                <a:ea typeface="+mn-ea"/>
                <a:cs typeface="Calibri"/>
              </a:rPr>
              <a:t>Composition Scheme</a:t>
            </a:r>
            <a:endParaRPr lang="en-IN" sz="3200" b="1" spc="-60" dirty="0">
              <a:latin typeface="Bookman Old Style" pitchFamily="18" charset="0"/>
              <a:ea typeface="+mn-ea"/>
              <a:cs typeface="Calibri"/>
            </a:endParaRPr>
          </a:p>
        </p:txBody>
      </p:sp>
      <p:sp>
        <p:nvSpPr>
          <p:cNvPr id="3" name="Content Placeholder 2"/>
          <p:cNvSpPr>
            <a:spLocks noGrp="1"/>
          </p:cNvSpPr>
          <p:nvPr>
            <p:ph idx="1"/>
          </p:nvPr>
        </p:nvSpPr>
        <p:spPr>
          <a:xfrm>
            <a:off x="533400" y="1066800"/>
            <a:ext cx="8458200" cy="5470480"/>
          </a:xfrm>
        </p:spPr>
        <p:txBody>
          <a:bodyPr>
            <a:noAutofit/>
          </a:bodyPr>
          <a:lstStyle/>
          <a:p>
            <a:endParaRPr lang="en-IN" sz="2200" dirty="0" smtClean="0"/>
          </a:p>
          <a:p>
            <a:r>
              <a:rPr lang="en-IN" sz="2200" dirty="0" smtClean="0"/>
              <a:t>Whose </a:t>
            </a:r>
            <a:r>
              <a:rPr lang="en-IN" sz="2200" dirty="0"/>
              <a:t>aggregate turnover in the preceding financial year did not exceed </a:t>
            </a:r>
            <a:r>
              <a:rPr lang="en-IN" sz="2200" dirty="0" smtClean="0"/>
              <a:t>seventy five lakh rupees.</a:t>
            </a:r>
          </a:p>
          <a:p>
            <a:endParaRPr lang="en-IN" sz="2200" dirty="0"/>
          </a:p>
          <a:p>
            <a:endParaRPr lang="en-IN" sz="2200" dirty="0" smtClean="0"/>
          </a:p>
          <a:p>
            <a:endParaRPr lang="en-IN" sz="2200" dirty="0" smtClean="0"/>
          </a:p>
          <a:p>
            <a:pPr marL="0" indent="0">
              <a:buNone/>
            </a:pPr>
            <a:endParaRPr lang="en-IN" sz="2200" b="1" u="sng" dirty="0" smtClean="0"/>
          </a:p>
          <a:p>
            <a:pPr marL="0" indent="0">
              <a:buNone/>
            </a:pPr>
            <a:r>
              <a:rPr lang="en-IN" sz="2200" b="1" u="sng" dirty="0" smtClean="0"/>
              <a:t>Conditions &amp; restrictions</a:t>
            </a:r>
          </a:p>
          <a:p>
            <a:pPr marL="342900" indent="-342900">
              <a:buFont typeface="Arial" panose="020B0604020202020204" pitchFamily="34" charset="0"/>
              <a:buChar char="•"/>
            </a:pPr>
            <a:r>
              <a:rPr lang="en-IN" sz="2200" dirty="0" smtClean="0"/>
              <a:t>He can not charge the GST on invoice i.e. tax can’t be mentioned on the invoice and collected from the buyer.</a:t>
            </a:r>
          </a:p>
          <a:p>
            <a:pPr marL="342900" indent="-342900">
              <a:buFont typeface="Arial" panose="020B0604020202020204" pitchFamily="34" charset="0"/>
              <a:buChar char="•"/>
            </a:pPr>
            <a:r>
              <a:rPr lang="en-IN" sz="2200" dirty="0" smtClean="0"/>
              <a:t>Can not  avail any tax credit  </a:t>
            </a:r>
          </a:p>
          <a:p>
            <a:r>
              <a:rPr lang="en-IN" sz="2200" dirty="0" smtClean="0"/>
              <a:t>No inter-State outward supplies of goods; </a:t>
            </a:r>
          </a:p>
          <a:p>
            <a:pPr marL="342900" indent="-342900">
              <a:buFont typeface="Arial" panose="020B0604020202020204" pitchFamily="34" charset="0"/>
              <a:buChar char="•"/>
            </a:pPr>
            <a:r>
              <a:rPr lang="en-US" sz="2200" dirty="0" smtClean="0"/>
              <a:t>Not providing any supply of services</a:t>
            </a:r>
          </a:p>
          <a:p>
            <a:pPr marL="342900" indent="-342900">
              <a:buFont typeface="Arial" panose="020B0604020202020204" pitchFamily="34" charset="0"/>
              <a:buChar char="•"/>
            </a:pPr>
            <a:r>
              <a:rPr lang="en-US" sz="2200" dirty="0" smtClean="0"/>
              <a:t>Not engaged in supply of Non GST Goods</a:t>
            </a:r>
            <a:endParaRPr lang="en-IN" sz="2200" dirty="0"/>
          </a:p>
        </p:txBody>
      </p:sp>
      <p:graphicFrame>
        <p:nvGraphicFramePr>
          <p:cNvPr id="5" name="Table 4"/>
          <p:cNvGraphicFramePr>
            <a:graphicFrameLocks noGrp="1"/>
          </p:cNvGraphicFramePr>
          <p:nvPr/>
        </p:nvGraphicFramePr>
        <p:xfrm>
          <a:off x="1143000" y="2362200"/>
          <a:ext cx="6096000" cy="1478280"/>
        </p:xfrm>
        <a:graphic>
          <a:graphicData uri="http://schemas.openxmlformats.org/drawingml/2006/table">
            <a:tbl>
              <a:tblPr firstRow="1" bandRow="1">
                <a:tableStyleId>{5940675A-B579-460E-94D1-54222C63F5DA}</a:tableStyleId>
              </a:tblPr>
              <a:tblGrid>
                <a:gridCol w="3048000"/>
                <a:gridCol w="3048000"/>
              </a:tblGrid>
              <a:tr h="304800">
                <a:tc>
                  <a:txBody>
                    <a:bodyPr/>
                    <a:lstStyle/>
                    <a:p>
                      <a:r>
                        <a:rPr lang="en-US" b="1" dirty="0" smtClean="0"/>
                        <a:t>Categories</a:t>
                      </a:r>
                      <a:endParaRPr lang="en-US" b="1" dirty="0"/>
                    </a:p>
                  </a:txBody>
                  <a:tcPr/>
                </a:tc>
                <a:tc>
                  <a:txBody>
                    <a:bodyPr/>
                    <a:lstStyle/>
                    <a:p>
                      <a:r>
                        <a:rPr lang="en-US" b="1" dirty="0" smtClean="0"/>
                        <a:t>Tax</a:t>
                      </a:r>
                      <a:r>
                        <a:rPr lang="en-US" b="1" baseline="0" dirty="0" smtClean="0"/>
                        <a:t> Rate</a:t>
                      </a:r>
                      <a:endParaRPr lang="en-US" b="1" dirty="0"/>
                    </a:p>
                  </a:txBody>
                  <a:tcPr/>
                </a:tc>
              </a:tr>
              <a:tr h="370840">
                <a:tc>
                  <a:txBody>
                    <a:bodyPr/>
                    <a:lstStyle/>
                    <a:p>
                      <a:r>
                        <a:rPr lang="en-US" dirty="0" smtClean="0"/>
                        <a:t>Traders</a:t>
                      </a:r>
                      <a:endParaRPr lang="en-US" dirty="0"/>
                    </a:p>
                  </a:txBody>
                  <a:tcPr/>
                </a:tc>
                <a:tc>
                  <a:txBody>
                    <a:bodyPr/>
                    <a:lstStyle/>
                    <a:p>
                      <a:r>
                        <a:rPr lang="en-US" dirty="0" smtClean="0"/>
                        <a:t>1% (CGST 0.5% + SGST</a:t>
                      </a:r>
                      <a:r>
                        <a:rPr lang="en-US" baseline="0" dirty="0" smtClean="0"/>
                        <a:t> 0.5%)</a:t>
                      </a:r>
                      <a:endParaRPr lang="en-US" dirty="0"/>
                    </a:p>
                  </a:txBody>
                  <a:tcPr/>
                </a:tc>
              </a:tr>
              <a:tr h="370840">
                <a:tc>
                  <a:txBody>
                    <a:bodyPr/>
                    <a:lstStyle/>
                    <a:p>
                      <a:r>
                        <a:rPr lang="en-US" dirty="0" smtClean="0"/>
                        <a:t>Manufacturers</a:t>
                      </a:r>
                      <a:endParaRPr lang="en-US" dirty="0"/>
                    </a:p>
                  </a:txBody>
                  <a:tcPr/>
                </a:tc>
                <a:tc>
                  <a:txBody>
                    <a:bodyPr/>
                    <a:lstStyle/>
                    <a:p>
                      <a:r>
                        <a:rPr lang="en-US" dirty="0" smtClean="0"/>
                        <a:t>2% (CGST   1% + SGST</a:t>
                      </a:r>
                      <a:r>
                        <a:rPr lang="en-US" baseline="0" dirty="0" smtClean="0"/>
                        <a:t> 1%)</a:t>
                      </a:r>
                      <a:endParaRPr lang="en-US" dirty="0"/>
                    </a:p>
                  </a:txBody>
                  <a:tcPr/>
                </a:tc>
              </a:tr>
              <a:tr h="370840">
                <a:tc>
                  <a:txBody>
                    <a:bodyPr/>
                    <a:lstStyle/>
                    <a:p>
                      <a:r>
                        <a:rPr lang="en-US" dirty="0" smtClean="0"/>
                        <a:t>Restaurants</a:t>
                      </a:r>
                      <a:endParaRPr lang="en-US" dirty="0"/>
                    </a:p>
                  </a:txBody>
                  <a:tcPr/>
                </a:tc>
                <a:tc>
                  <a:txBody>
                    <a:bodyPr/>
                    <a:lstStyle/>
                    <a:p>
                      <a:r>
                        <a:rPr lang="en-US" dirty="0" smtClean="0"/>
                        <a:t>5% (CGST 2.5%+SGST</a:t>
                      </a:r>
                      <a:r>
                        <a:rPr lang="en-US" baseline="0" dirty="0" smtClean="0"/>
                        <a:t> 2.5%)</a:t>
                      </a:r>
                      <a:endParaRPr lang="en-US" dirty="0"/>
                    </a:p>
                  </a:txBody>
                  <a:tcPr/>
                </a:tc>
              </a:tr>
            </a:tbl>
          </a:graphicData>
        </a:graphic>
      </p:graphicFrame>
    </p:spTree>
    <p:extLst>
      <p:ext uri="{BB962C8B-B14F-4D97-AF65-F5344CB8AC3E}">
        <p14:creationId xmlns:p14="http://schemas.microsoft.com/office/powerpoint/2010/main" val="4037257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4437</Words>
  <Application>Microsoft Office PowerPoint</Application>
  <PresentationFormat>On-screen Show (4:3)</PresentationFormat>
  <Paragraphs>481</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PowerPoint Presentation</vt:lpstr>
      <vt:lpstr>INTRODUCTION: BENEFITS OF GST</vt:lpstr>
      <vt:lpstr>Existing Indirect Tax Structure in India</vt:lpstr>
      <vt:lpstr>Reduction in Price of Goods under GST</vt:lpstr>
      <vt:lpstr> REGISTRATION         </vt:lpstr>
      <vt:lpstr> REGISTRATION         </vt:lpstr>
      <vt:lpstr>REGISTRATION.. Contd.</vt:lpstr>
      <vt:lpstr>Registration Number</vt:lpstr>
      <vt:lpstr>Composition Scheme</vt:lpstr>
      <vt:lpstr>Tax Payment</vt:lpstr>
      <vt:lpstr>Types of return under GST</vt:lpstr>
      <vt:lpstr>Returns – Relaxation for July &amp; August</vt:lpstr>
      <vt:lpstr>Contents of Invoice</vt:lpstr>
      <vt:lpstr>INVOICE MATCHING                                    Sec. 42 &amp; 43</vt:lpstr>
      <vt:lpstr> INVOICE MATCHING.. Contd. </vt:lpstr>
      <vt:lpstr>Works Contract:</vt:lpstr>
      <vt:lpstr>What is not works contract:</vt:lpstr>
      <vt:lpstr>PowerPoint Presentation</vt:lpstr>
      <vt:lpstr>TDS(TAX DEDUCT AT SOURCE)</vt:lpstr>
      <vt:lpstr>TDS Cont…</vt:lpstr>
      <vt:lpstr>TDS Cont…</vt:lpstr>
      <vt:lpstr>TAX DEDUCTION AND COLLECTION ACCOUNT NUMBER (TDN)</vt:lpstr>
      <vt:lpstr>RRETURNS TO BE FILED ON TDS ETURNS TO BE FILED ON TDS</vt:lpstr>
      <vt:lpstr>TCS Collection of Tax at Source by the specified persons </vt:lpstr>
      <vt:lpstr>TCS Cont…</vt:lpstr>
      <vt:lpstr>TCS Cont…</vt:lpstr>
      <vt:lpstr>TCS cont…</vt:lpstr>
      <vt:lpstr>TCS ON CALL TAXI OPERATORS SUCH AS OLA / UBER/FAST TRACK</vt:lpstr>
      <vt:lpstr> NS TO BE FILED ON TCS</vt:lpstr>
      <vt:lpstr>DIFFERENCE BETWEEN TDS AND TCS </vt:lpstr>
      <vt:lpstr>REFUNDS                                              Sec.54 , 55</vt:lpstr>
      <vt:lpstr>Activities to be done as a Vendor</vt:lpstr>
      <vt:lpstr>Activities to be done as a Customer</vt:lpstr>
      <vt:lpstr>PowerPoint Presentation</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Thank You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K M Karthikeyani</cp:lastModifiedBy>
  <cp:revision>27</cp:revision>
  <dcterms:created xsi:type="dcterms:W3CDTF">2017-07-05T05:23:04Z</dcterms:created>
  <dcterms:modified xsi:type="dcterms:W3CDTF">2017-07-05T08:37:55Z</dcterms:modified>
</cp:coreProperties>
</file>